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67" r:id="rId3"/>
    <p:sldId id="268" r:id="rId4"/>
    <p:sldId id="270" r:id="rId5"/>
    <p:sldId id="271" r:id="rId6"/>
    <p:sldId id="272" r:id="rId7"/>
    <p:sldId id="273" r:id="rId8"/>
    <p:sldId id="274" r:id="rId9"/>
    <p:sldId id="275" r:id="rId10"/>
    <p:sldId id="276" r:id="rId11"/>
    <p:sldId id="277" r:id="rId12"/>
    <p:sldId id="278" r:id="rId13"/>
    <p:sldId id="257" r:id="rId14"/>
    <p:sldId id="258" r:id="rId15"/>
    <p:sldId id="259" r:id="rId16"/>
    <p:sldId id="265" r:id="rId17"/>
    <p:sldId id="260" r:id="rId18"/>
    <p:sldId id="261" r:id="rId19"/>
    <p:sldId id="262" r:id="rId20"/>
    <p:sldId id="263" r:id="rId21"/>
    <p:sldId id="264" r:id="rId22"/>
    <p:sldId id="266" r:id="rId23"/>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940"/>
  </p:normalViewPr>
  <p:slideViewPr>
    <p:cSldViewPr snapToGrid="0">
      <p:cViewPr varScale="1">
        <p:scale>
          <a:sx n="110" d="100"/>
          <a:sy n="110" d="100"/>
        </p:scale>
        <p:origin x="63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0D9967-D294-C245-984E-9DF8BC176816}" type="datetimeFigureOut">
              <a:rPr lang="en-DE" smtClean="0"/>
              <a:t>16.08.22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ABF390-D83D-A548-87C4-77A3E687BD27}" type="slidenum">
              <a:rPr lang="en-DE" smtClean="0"/>
              <a:t>‹#›</a:t>
            </a:fld>
            <a:endParaRPr lang="en-DE"/>
          </a:p>
        </p:txBody>
      </p:sp>
    </p:spTree>
    <p:extLst>
      <p:ext uri="{BB962C8B-B14F-4D97-AF65-F5344CB8AC3E}">
        <p14:creationId xmlns:p14="http://schemas.microsoft.com/office/powerpoint/2010/main" val="2284827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Facilitating conditions:</a:t>
            </a:r>
          </a:p>
          <a:p>
            <a:pPr marL="171450" indent="-171450">
              <a:buFont typeface="Arial" panose="020B0604020202020204" pitchFamily="34" charset="0"/>
              <a:buChar char="•"/>
            </a:pPr>
            <a:r>
              <a:rPr lang="en-US" dirty="0"/>
              <a:t>Hong et al.</a:t>
            </a:r>
            <a:r>
              <a:rPr lang="en-US" dirty="0">
                <a:sym typeface="Wingdings" pitchFamily="2" charset="2"/>
              </a:rPr>
              <a:t> (2009): </a:t>
            </a:r>
            <a:r>
              <a:rPr lang="en-US" dirty="0"/>
              <a:t>defined as the degree to which individuals believe that an organizational and technical infrastructure exists to support use of the past upgrades of agile IS </a:t>
            </a:r>
          </a:p>
          <a:p>
            <a:pPr marL="171450" indent="-171450">
              <a:buFont typeface="Arial" panose="020B0604020202020204" pitchFamily="34" charset="0"/>
              <a:buChar char="•"/>
            </a:pPr>
            <a:r>
              <a:rPr lang="en-US" dirty="0"/>
              <a:t>Lancelot et al. (2015): whether an individual believes that some enabling factors exist to support acceptance of the system</a:t>
            </a:r>
          </a:p>
          <a:p>
            <a:pPr marL="171450" indent="-171450">
              <a:buFont typeface="Arial" panose="020B0604020202020204" pitchFamily="34" charset="0"/>
              <a:buChar char="•"/>
            </a:pPr>
            <a:r>
              <a:rPr lang="en-US" dirty="0"/>
              <a:t>Venkatesh et al. (2011): Facilitating conditions is defined as the degree to which an individual believes that </a:t>
            </a:r>
            <a:r>
              <a:rPr lang="en-US" dirty="0" err="1"/>
              <a:t>organisational</a:t>
            </a:r>
            <a:r>
              <a:rPr lang="en-US" dirty="0"/>
              <a:t> and technical infrastructure exist to support use of the IS (Venkatesh et al., 2003)</a:t>
            </a:r>
          </a:p>
          <a:p>
            <a:pPr marL="171450" indent="-171450">
              <a:buFont typeface="Arial" panose="020B0604020202020204" pitchFamily="34" charset="0"/>
              <a:buChar char="•"/>
            </a:pPr>
            <a:endParaRPr lang="en-DE" dirty="0"/>
          </a:p>
          <a:p>
            <a:pPr marL="0" indent="0">
              <a:buFont typeface="Arial" panose="020B0604020202020204" pitchFamily="34" charset="0"/>
              <a:buNone/>
            </a:pPr>
            <a:r>
              <a:rPr lang="en-DE" dirty="0"/>
              <a:t>Performance expectancy:</a:t>
            </a:r>
          </a:p>
          <a:p>
            <a:pPr marL="171450" indent="-171450">
              <a:buFont typeface="Arial" panose="020B0604020202020204" pitchFamily="34" charset="0"/>
              <a:buChar char="•"/>
            </a:pPr>
            <a:r>
              <a:rPr lang="en-US" dirty="0"/>
              <a:t>Hong et al. (2011): Here, perceived usefulness (PU) is defined as the extent to which users believe using the past upgrades of agile IS enhances their job performance </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Effort expectancy:</a:t>
            </a:r>
          </a:p>
          <a:p>
            <a:pPr marL="171450" indent="-171450">
              <a:buFont typeface="Arial" panose="020B0604020202020204" pitchFamily="34" charset="0"/>
              <a:buChar char="•"/>
            </a:pPr>
            <a:r>
              <a:rPr lang="en-US" dirty="0"/>
              <a:t>Hong et al. (2011): Here, perceived ease of use (PEOU) is defined as the extent to which users believe using the past upgrades of agile IS is free of effort</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Hedonic motivation:</a:t>
            </a:r>
          </a:p>
          <a:p>
            <a:pPr marL="171450" indent="-171450">
              <a:buFont typeface="Arial" panose="020B0604020202020204" pitchFamily="34" charset="0"/>
              <a:buChar char="•"/>
            </a:pPr>
            <a:r>
              <a:rPr lang="en-US" dirty="0"/>
              <a:t>Venkatesh et al. (2012): Hedonic motivation is defined as the fun or pleasure derived from using a technology</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GAAIS:</a:t>
            </a:r>
          </a:p>
          <a:p>
            <a:pPr marL="171450" indent="-171450">
              <a:buFont typeface="Arial" panose="020B0604020202020204" pitchFamily="34" charset="0"/>
              <a:buChar char="•"/>
            </a:pPr>
            <a:r>
              <a:rPr lang="en-US" dirty="0" err="1"/>
              <a:t>Schepman</a:t>
            </a:r>
            <a:r>
              <a:rPr lang="en-US" dirty="0"/>
              <a:t> &amp; Rodway (2021): The General Attitudes towards Artificial Intelligence Scale (GAAIS) </a:t>
            </a:r>
          </a:p>
          <a:p>
            <a:pPr marL="628650" lvl="1" indent="-171450">
              <a:buFont typeface="Arial" panose="020B0604020202020204" pitchFamily="34" charset="0"/>
              <a:buChar char="•"/>
            </a:pPr>
            <a:r>
              <a:rPr lang="en-US" dirty="0"/>
              <a:t>Positive and negative GAAIS </a:t>
            </a:r>
          </a:p>
        </p:txBody>
      </p:sp>
      <p:sp>
        <p:nvSpPr>
          <p:cNvPr id="4" name="Slide Number Placeholder 3"/>
          <p:cNvSpPr>
            <a:spLocks noGrp="1"/>
          </p:cNvSpPr>
          <p:nvPr>
            <p:ph type="sldNum" sz="quarter" idx="5"/>
          </p:nvPr>
        </p:nvSpPr>
        <p:spPr/>
        <p:txBody>
          <a:bodyPr/>
          <a:lstStyle/>
          <a:p>
            <a:fld id="{AF0352B4-C9C1-164E-A45C-C42183BB86DA}" type="slidenum">
              <a:rPr lang="en-DE" smtClean="0"/>
              <a:t>14</a:t>
            </a:fld>
            <a:endParaRPr lang="en-DE"/>
          </a:p>
        </p:txBody>
      </p:sp>
    </p:spTree>
    <p:extLst>
      <p:ext uri="{BB962C8B-B14F-4D97-AF65-F5344CB8AC3E}">
        <p14:creationId xmlns:p14="http://schemas.microsoft.com/office/powerpoint/2010/main" val="1759835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C5CBD-09E0-CF21-237F-5CB63ECF20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DE"/>
          </a:p>
        </p:txBody>
      </p:sp>
      <p:sp>
        <p:nvSpPr>
          <p:cNvPr id="3" name="Subtitle 2">
            <a:extLst>
              <a:ext uri="{FF2B5EF4-FFF2-40B4-BE49-F238E27FC236}">
                <a16:creationId xmlns:a16="http://schemas.microsoft.com/office/drawing/2014/main" id="{04F64172-0100-38A7-7F72-0A65DB43B49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DE"/>
          </a:p>
        </p:txBody>
      </p:sp>
      <p:sp>
        <p:nvSpPr>
          <p:cNvPr id="4" name="Date Placeholder 3">
            <a:extLst>
              <a:ext uri="{FF2B5EF4-FFF2-40B4-BE49-F238E27FC236}">
                <a16:creationId xmlns:a16="http://schemas.microsoft.com/office/drawing/2014/main" id="{DEB443BE-2334-F29F-CCD4-F37E0460B7EE}"/>
              </a:ext>
            </a:extLst>
          </p:cNvPr>
          <p:cNvSpPr>
            <a:spLocks noGrp="1"/>
          </p:cNvSpPr>
          <p:nvPr>
            <p:ph type="dt" sz="half" idx="10"/>
          </p:nvPr>
        </p:nvSpPr>
        <p:spPr/>
        <p:txBody>
          <a:bodyPr/>
          <a:lstStyle/>
          <a:p>
            <a:fld id="{0BC9976B-A934-3049-BC8C-53B1DAB070DB}" type="datetimeFigureOut">
              <a:rPr lang="en-DE" smtClean="0"/>
              <a:t>16.08.22</a:t>
            </a:fld>
            <a:endParaRPr lang="en-DE"/>
          </a:p>
        </p:txBody>
      </p:sp>
      <p:sp>
        <p:nvSpPr>
          <p:cNvPr id="5" name="Footer Placeholder 4">
            <a:extLst>
              <a:ext uri="{FF2B5EF4-FFF2-40B4-BE49-F238E27FC236}">
                <a16:creationId xmlns:a16="http://schemas.microsoft.com/office/drawing/2014/main" id="{39682346-64CC-30F2-26B5-C2DD17E1913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F695862E-4658-C00D-85E3-FF1E9E5B421F}"/>
              </a:ext>
            </a:extLst>
          </p:cNvPr>
          <p:cNvSpPr>
            <a:spLocks noGrp="1"/>
          </p:cNvSpPr>
          <p:nvPr>
            <p:ph type="sldNum" sz="quarter" idx="12"/>
          </p:nvPr>
        </p:nvSpPr>
        <p:spPr/>
        <p:txBody>
          <a:bodyPr/>
          <a:lstStyle/>
          <a:p>
            <a:fld id="{76FCC5DB-0E7F-8A4A-A425-E56E9D31BE58}" type="slidenum">
              <a:rPr lang="en-DE" smtClean="0"/>
              <a:t>‹#›</a:t>
            </a:fld>
            <a:endParaRPr lang="en-DE"/>
          </a:p>
        </p:txBody>
      </p:sp>
    </p:spTree>
    <p:extLst>
      <p:ext uri="{BB962C8B-B14F-4D97-AF65-F5344CB8AC3E}">
        <p14:creationId xmlns:p14="http://schemas.microsoft.com/office/powerpoint/2010/main" val="18845263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12EEC-6B6B-DD3F-3877-3776648528F1}"/>
              </a:ext>
            </a:extLst>
          </p:cNvPr>
          <p:cNvSpPr>
            <a:spLocks noGrp="1"/>
          </p:cNvSpPr>
          <p:nvPr>
            <p:ph type="title"/>
          </p:nvPr>
        </p:nvSpPr>
        <p:spPr/>
        <p:txBody>
          <a:bodyPr/>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6CF9FFCF-7589-D7E1-0F97-D11F1684AB6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742EB021-AAD9-A502-E85C-EB04E0EBC200}"/>
              </a:ext>
            </a:extLst>
          </p:cNvPr>
          <p:cNvSpPr>
            <a:spLocks noGrp="1"/>
          </p:cNvSpPr>
          <p:nvPr>
            <p:ph type="dt" sz="half" idx="10"/>
          </p:nvPr>
        </p:nvSpPr>
        <p:spPr/>
        <p:txBody>
          <a:bodyPr/>
          <a:lstStyle/>
          <a:p>
            <a:fld id="{0BC9976B-A934-3049-BC8C-53B1DAB070DB}" type="datetimeFigureOut">
              <a:rPr lang="en-DE" smtClean="0"/>
              <a:t>16.08.22</a:t>
            </a:fld>
            <a:endParaRPr lang="en-DE"/>
          </a:p>
        </p:txBody>
      </p:sp>
      <p:sp>
        <p:nvSpPr>
          <p:cNvPr id="5" name="Footer Placeholder 4">
            <a:extLst>
              <a:ext uri="{FF2B5EF4-FFF2-40B4-BE49-F238E27FC236}">
                <a16:creationId xmlns:a16="http://schemas.microsoft.com/office/drawing/2014/main" id="{E75F51E5-761B-56D2-8ABF-CA324FACEE82}"/>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F0A14A8-C6AD-B9A2-8A96-42A93B37184E}"/>
              </a:ext>
            </a:extLst>
          </p:cNvPr>
          <p:cNvSpPr>
            <a:spLocks noGrp="1"/>
          </p:cNvSpPr>
          <p:nvPr>
            <p:ph type="sldNum" sz="quarter" idx="12"/>
          </p:nvPr>
        </p:nvSpPr>
        <p:spPr/>
        <p:txBody>
          <a:bodyPr/>
          <a:lstStyle/>
          <a:p>
            <a:fld id="{76FCC5DB-0E7F-8A4A-A425-E56E9D31BE58}" type="slidenum">
              <a:rPr lang="en-DE" smtClean="0"/>
              <a:t>‹#›</a:t>
            </a:fld>
            <a:endParaRPr lang="en-DE"/>
          </a:p>
        </p:txBody>
      </p:sp>
    </p:spTree>
    <p:extLst>
      <p:ext uri="{BB962C8B-B14F-4D97-AF65-F5344CB8AC3E}">
        <p14:creationId xmlns:p14="http://schemas.microsoft.com/office/powerpoint/2010/main" val="2695574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779472-A628-4EEA-83BF-894A65D0C00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4A56710B-B63E-365C-0FEC-6A3B1D9F49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9A2E167C-5119-49F4-15E0-EED728D4E99C}"/>
              </a:ext>
            </a:extLst>
          </p:cNvPr>
          <p:cNvSpPr>
            <a:spLocks noGrp="1"/>
          </p:cNvSpPr>
          <p:nvPr>
            <p:ph type="dt" sz="half" idx="10"/>
          </p:nvPr>
        </p:nvSpPr>
        <p:spPr/>
        <p:txBody>
          <a:bodyPr/>
          <a:lstStyle/>
          <a:p>
            <a:fld id="{0BC9976B-A934-3049-BC8C-53B1DAB070DB}" type="datetimeFigureOut">
              <a:rPr lang="en-DE" smtClean="0"/>
              <a:t>16.08.22</a:t>
            </a:fld>
            <a:endParaRPr lang="en-DE"/>
          </a:p>
        </p:txBody>
      </p:sp>
      <p:sp>
        <p:nvSpPr>
          <p:cNvPr id="5" name="Footer Placeholder 4">
            <a:extLst>
              <a:ext uri="{FF2B5EF4-FFF2-40B4-BE49-F238E27FC236}">
                <a16:creationId xmlns:a16="http://schemas.microsoft.com/office/drawing/2014/main" id="{A0DFABAF-256A-9603-87B4-BA8129ACC495}"/>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ABD1F878-C80B-FBF8-EADA-B31A7E418153}"/>
              </a:ext>
            </a:extLst>
          </p:cNvPr>
          <p:cNvSpPr>
            <a:spLocks noGrp="1"/>
          </p:cNvSpPr>
          <p:nvPr>
            <p:ph type="sldNum" sz="quarter" idx="12"/>
          </p:nvPr>
        </p:nvSpPr>
        <p:spPr/>
        <p:txBody>
          <a:bodyPr/>
          <a:lstStyle/>
          <a:p>
            <a:fld id="{76FCC5DB-0E7F-8A4A-A425-E56E9D31BE58}" type="slidenum">
              <a:rPr lang="en-DE" smtClean="0"/>
              <a:t>‹#›</a:t>
            </a:fld>
            <a:endParaRPr lang="en-DE"/>
          </a:p>
        </p:txBody>
      </p:sp>
    </p:spTree>
    <p:extLst>
      <p:ext uri="{BB962C8B-B14F-4D97-AF65-F5344CB8AC3E}">
        <p14:creationId xmlns:p14="http://schemas.microsoft.com/office/powerpoint/2010/main" val="3267021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C3125-83C0-CBAA-6511-BC4ABF34C3E1}"/>
              </a:ext>
            </a:extLst>
          </p:cNvPr>
          <p:cNvSpPr>
            <a:spLocks noGrp="1"/>
          </p:cNvSpPr>
          <p:nvPr>
            <p:ph type="title"/>
          </p:nvPr>
        </p:nvSpPr>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6323630B-67B9-C510-704C-4645F97803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17A03BCD-3650-86B8-2B3A-F1CC1F5F0338}"/>
              </a:ext>
            </a:extLst>
          </p:cNvPr>
          <p:cNvSpPr>
            <a:spLocks noGrp="1"/>
          </p:cNvSpPr>
          <p:nvPr>
            <p:ph type="dt" sz="half" idx="10"/>
          </p:nvPr>
        </p:nvSpPr>
        <p:spPr/>
        <p:txBody>
          <a:bodyPr/>
          <a:lstStyle/>
          <a:p>
            <a:fld id="{0BC9976B-A934-3049-BC8C-53B1DAB070DB}" type="datetimeFigureOut">
              <a:rPr lang="en-DE" smtClean="0"/>
              <a:t>16.08.22</a:t>
            </a:fld>
            <a:endParaRPr lang="en-DE"/>
          </a:p>
        </p:txBody>
      </p:sp>
      <p:sp>
        <p:nvSpPr>
          <p:cNvPr id="5" name="Footer Placeholder 4">
            <a:extLst>
              <a:ext uri="{FF2B5EF4-FFF2-40B4-BE49-F238E27FC236}">
                <a16:creationId xmlns:a16="http://schemas.microsoft.com/office/drawing/2014/main" id="{A1198A2E-4AFB-061C-8872-B144C02CC3C7}"/>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274702C0-C321-36CB-2998-917DD560B652}"/>
              </a:ext>
            </a:extLst>
          </p:cNvPr>
          <p:cNvSpPr>
            <a:spLocks noGrp="1"/>
          </p:cNvSpPr>
          <p:nvPr>
            <p:ph type="sldNum" sz="quarter" idx="12"/>
          </p:nvPr>
        </p:nvSpPr>
        <p:spPr/>
        <p:txBody>
          <a:bodyPr/>
          <a:lstStyle/>
          <a:p>
            <a:fld id="{76FCC5DB-0E7F-8A4A-A425-E56E9D31BE58}" type="slidenum">
              <a:rPr lang="en-DE" smtClean="0"/>
              <a:t>‹#›</a:t>
            </a:fld>
            <a:endParaRPr lang="en-DE"/>
          </a:p>
        </p:txBody>
      </p:sp>
    </p:spTree>
    <p:extLst>
      <p:ext uri="{BB962C8B-B14F-4D97-AF65-F5344CB8AC3E}">
        <p14:creationId xmlns:p14="http://schemas.microsoft.com/office/powerpoint/2010/main" val="2913819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996B2-1E8B-A57E-6E4A-10636C9A996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DE"/>
          </a:p>
        </p:txBody>
      </p:sp>
      <p:sp>
        <p:nvSpPr>
          <p:cNvPr id="3" name="Text Placeholder 2">
            <a:extLst>
              <a:ext uri="{FF2B5EF4-FFF2-40B4-BE49-F238E27FC236}">
                <a16:creationId xmlns:a16="http://schemas.microsoft.com/office/drawing/2014/main" id="{66E1688E-9528-D616-A999-B1AF9A20CA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154652-EEB4-CA3A-C170-57BF737F1769}"/>
              </a:ext>
            </a:extLst>
          </p:cNvPr>
          <p:cNvSpPr>
            <a:spLocks noGrp="1"/>
          </p:cNvSpPr>
          <p:nvPr>
            <p:ph type="dt" sz="half" idx="10"/>
          </p:nvPr>
        </p:nvSpPr>
        <p:spPr/>
        <p:txBody>
          <a:bodyPr/>
          <a:lstStyle/>
          <a:p>
            <a:fld id="{0BC9976B-A934-3049-BC8C-53B1DAB070DB}" type="datetimeFigureOut">
              <a:rPr lang="en-DE" smtClean="0"/>
              <a:t>16.08.22</a:t>
            </a:fld>
            <a:endParaRPr lang="en-DE"/>
          </a:p>
        </p:txBody>
      </p:sp>
      <p:sp>
        <p:nvSpPr>
          <p:cNvPr id="5" name="Footer Placeholder 4">
            <a:extLst>
              <a:ext uri="{FF2B5EF4-FFF2-40B4-BE49-F238E27FC236}">
                <a16:creationId xmlns:a16="http://schemas.microsoft.com/office/drawing/2014/main" id="{9763C5D6-B60F-8CF1-EA7F-234755BC3742}"/>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5F8DB11F-7886-D8F3-5002-CAE239612582}"/>
              </a:ext>
            </a:extLst>
          </p:cNvPr>
          <p:cNvSpPr>
            <a:spLocks noGrp="1"/>
          </p:cNvSpPr>
          <p:nvPr>
            <p:ph type="sldNum" sz="quarter" idx="12"/>
          </p:nvPr>
        </p:nvSpPr>
        <p:spPr/>
        <p:txBody>
          <a:bodyPr/>
          <a:lstStyle/>
          <a:p>
            <a:fld id="{76FCC5DB-0E7F-8A4A-A425-E56E9D31BE58}" type="slidenum">
              <a:rPr lang="en-DE" smtClean="0"/>
              <a:t>‹#›</a:t>
            </a:fld>
            <a:endParaRPr lang="en-DE"/>
          </a:p>
        </p:txBody>
      </p:sp>
    </p:spTree>
    <p:extLst>
      <p:ext uri="{BB962C8B-B14F-4D97-AF65-F5344CB8AC3E}">
        <p14:creationId xmlns:p14="http://schemas.microsoft.com/office/powerpoint/2010/main" val="3224057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D3901-BA9C-ABF6-C8A7-0A3DE1BFB622}"/>
              </a:ext>
            </a:extLst>
          </p:cNvPr>
          <p:cNvSpPr>
            <a:spLocks noGrp="1"/>
          </p:cNvSpPr>
          <p:nvPr>
            <p:ph type="title"/>
          </p:nvPr>
        </p:nvSpPr>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A04D40A0-AB6F-E9CC-847B-C850455076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Content Placeholder 3">
            <a:extLst>
              <a:ext uri="{FF2B5EF4-FFF2-40B4-BE49-F238E27FC236}">
                <a16:creationId xmlns:a16="http://schemas.microsoft.com/office/drawing/2014/main" id="{3EE555C7-9862-D423-3CFA-FEF60BE6136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Date Placeholder 4">
            <a:extLst>
              <a:ext uri="{FF2B5EF4-FFF2-40B4-BE49-F238E27FC236}">
                <a16:creationId xmlns:a16="http://schemas.microsoft.com/office/drawing/2014/main" id="{C20FD72E-7701-C7F1-1320-4A20F2582035}"/>
              </a:ext>
            </a:extLst>
          </p:cNvPr>
          <p:cNvSpPr>
            <a:spLocks noGrp="1"/>
          </p:cNvSpPr>
          <p:nvPr>
            <p:ph type="dt" sz="half" idx="10"/>
          </p:nvPr>
        </p:nvSpPr>
        <p:spPr/>
        <p:txBody>
          <a:bodyPr/>
          <a:lstStyle/>
          <a:p>
            <a:fld id="{0BC9976B-A934-3049-BC8C-53B1DAB070DB}" type="datetimeFigureOut">
              <a:rPr lang="en-DE" smtClean="0"/>
              <a:t>16.08.22</a:t>
            </a:fld>
            <a:endParaRPr lang="en-DE"/>
          </a:p>
        </p:txBody>
      </p:sp>
      <p:sp>
        <p:nvSpPr>
          <p:cNvPr id="6" name="Footer Placeholder 5">
            <a:extLst>
              <a:ext uri="{FF2B5EF4-FFF2-40B4-BE49-F238E27FC236}">
                <a16:creationId xmlns:a16="http://schemas.microsoft.com/office/drawing/2014/main" id="{C2178E1E-F035-F360-E56B-902B24FCCCF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6FADC380-9CB9-D734-6179-85507545323A}"/>
              </a:ext>
            </a:extLst>
          </p:cNvPr>
          <p:cNvSpPr>
            <a:spLocks noGrp="1"/>
          </p:cNvSpPr>
          <p:nvPr>
            <p:ph type="sldNum" sz="quarter" idx="12"/>
          </p:nvPr>
        </p:nvSpPr>
        <p:spPr/>
        <p:txBody>
          <a:bodyPr/>
          <a:lstStyle/>
          <a:p>
            <a:fld id="{76FCC5DB-0E7F-8A4A-A425-E56E9D31BE58}" type="slidenum">
              <a:rPr lang="en-DE" smtClean="0"/>
              <a:t>‹#›</a:t>
            </a:fld>
            <a:endParaRPr lang="en-DE"/>
          </a:p>
        </p:txBody>
      </p:sp>
    </p:spTree>
    <p:extLst>
      <p:ext uri="{BB962C8B-B14F-4D97-AF65-F5344CB8AC3E}">
        <p14:creationId xmlns:p14="http://schemas.microsoft.com/office/powerpoint/2010/main" val="3434921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2D834-63A0-61AA-4FB5-14DAE189E0CC}"/>
              </a:ext>
            </a:extLst>
          </p:cNvPr>
          <p:cNvSpPr>
            <a:spLocks noGrp="1"/>
          </p:cNvSpPr>
          <p:nvPr>
            <p:ph type="title"/>
          </p:nvPr>
        </p:nvSpPr>
        <p:spPr>
          <a:xfrm>
            <a:off x="839788" y="365125"/>
            <a:ext cx="10515600" cy="1325563"/>
          </a:xfrm>
        </p:spPr>
        <p:txBody>
          <a:bodyPr/>
          <a:lstStyle/>
          <a:p>
            <a:r>
              <a:rPr lang="en-US"/>
              <a:t>Click to edit Master title style</a:t>
            </a:r>
            <a:endParaRPr lang="en-DE"/>
          </a:p>
        </p:txBody>
      </p:sp>
      <p:sp>
        <p:nvSpPr>
          <p:cNvPr id="3" name="Text Placeholder 2">
            <a:extLst>
              <a:ext uri="{FF2B5EF4-FFF2-40B4-BE49-F238E27FC236}">
                <a16:creationId xmlns:a16="http://schemas.microsoft.com/office/drawing/2014/main" id="{41B30443-B03F-AAE4-4431-05608FC1F3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293DC2-7BDF-F2E1-A02C-1278C06F2F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Text Placeholder 4">
            <a:extLst>
              <a:ext uri="{FF2B5EF4-FFF2-40B4-BE49-F238E27FC236}">
                <a16:creationId xmlns:a16="http://schemas.microsoft.com/office/drawing/2014/main" id="{1834EC3D-BE86-E27A-CE9A-05F6968134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A7DAF90-36E8-1CF3-F1FD-8B8BE648931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7" name="Date Placeholder 6">
            <a:extLst>
              <a:ext uri="{FF2B5EF4-FFF2-40B4-BE49-F238E27FC236}">
                <a16:creationId xmlns:a16="http://schemas.microsoft.com/office/drawing/2014/main" id="{4D912EC9-83A5-457E-8E2B-0D589AFBD6A2}"/>
              </a:ext>
            </a:extLst>
          </p:cNvPr>
          <p:cNvSpPr>
            <a:spLocks noGrp="1"/>
          </p:cNvSpPr>
          <p:nvPr>
            <p:ph type="dt" sz="half" idx="10"/>
          </p:nvPr>
        </p:nvSpPr>
        <p:spPr/>
        <p:txBody>
          <a:bodyPr/>
          <a:lstStyle/>
          <a:p>
            <a:fld id="{0BC9976B-A934-3049-BC8C-53B1DAB070DB}" type="datetimeFigureOut">
              <a:rPr lang="en-DE" smtClean="0"/>
              <a:t>16.08.22</a:t>
            </a:fld>
            <a:endParaRPr lang="en-DE"/>
          </a:p>
        </p:txBody>
      </p:sp>
      <p:sp>
        <p:nvSpPr>
          <p:cNvPr id="8" name="Footer Placeholder 7">
            <a:extLst>
              <a:ext uri="{FF2B5EF4-FFF2-40B4-BE49-F238E27FC236}">
                <a16:creationId xmlns:a16="http://schemas.microsoft.com/office/drawing/2014/main" id="{6B7A8DBE-AB58-EC67-2678-E9F4B8BFCBC8}"/>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109AB5E7-EDD7-495F-CF13-8E8CDC4760D9}"/>
              </a:ext>
            </a:extLst>
          </p:cNvPr>
          <p:cNvSpPr>
            <a:spLocks noGrp="1"/>
          </p:cNvSpPr>
          <p:nvPr>
            <p:ph type="sldNum" sz="quarter" idx="12"/>
          </p:nvPr>
        </p:nvSpPr>
        <p:spPr/>
        <p:txBody>
          <a:bodyPr/>
          <a:lstStyle/>
          <a:p>
            <a:fld id="{76FCC5DB-0E7F-8A4A-A425-E56E9D31BE58}" type="slidenum">
              <a:rPr lang="en-DE" smtClean="0"/>
              <a:t>‹#›</a:t>
            </a:fld>
            <a:endParaRPr lang="en-DE"/>
          </a:p>
        </p:txBody>
      </p:sp>
    </p:spTree>
    <p:extLst>
      <p:ext uri="{BB962C8B-B14F-4D97-AF65-F5344CB8AC3E}">
        <p14:creationId xmlns:p14="http://schemas.microsoft.com/office/powerpoint/2010/main" val="711525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DF4B4-447B-808D-A6FB-A8DF86CEF2D0}"/>
              </a:ext>
            </a:extLst>
          </p:cNvPr>
          <p:cNvSpPr>
            <a:spLocks noGrp="1"/>
          </p:cNvSpPr>
          <p:nvPr>
            <p:ph type="title"/>
          </p:nvPr>
        </p:nvSpPr>
        <p:spPr/>
        <p:txBody>
          <a:bodyPr/>
          <a:lstStyle/>
          <a:p>
            <a:r>
              <a:rPr lang="en-US"/>
              <a:t>Click to edit Master title style</a:t>
            </a:r>
            <a:endParaRPr lang="en-DE"/>
          </a:p>
        </p:txBody>
      </p:sp>
      <p:sp>
        <p:nvSpPr>
          <p:cNvPr id="3" name="Date Placeholder 2">
            <a:extLst>
              <a:ext uri="{FF2B5EF4-FFF2-40B4-BE49-F238E27FC236}">
                <a16:creationId xmlns:a16="http://schemas.microsoft.com/office/drawing/2014/main" id="{1A35791D-B7FA-D4CF-DE1F-2A4C319CFDBE}"/>
              </a:ext>
            </a:extLst>
          </p:cNvPr>
          <p:cNvSpPr>
            <a:spLocks noGrp="1"/>
          </p:cNvSpPr>
          <p:nvPr>
            <p:ph type="dt" sz="half" idx="10"/>
          </p:nvPr>
        </p:nvSpPr>
        <p:spPr/>
        <p:txBody>
          <a:bodyPr/>
          <a:lstStyle/>
          <a:p>
            <a:fld id="{0BC9976B-A934-3049-BC8C-53B1DAB070DB}" type="datetimeFigureOut">
              <a:rPr lang="en-DE" smtClean="0"/>
              <a:t>16.08.22</a:t>
            </a:fld>
            <a:endParaRPr lang="en-DE"/>
          </a:p>
        </p:txBody>
      </p:sp>
      <p:sp>
        <p:nvSpPr>
          <p:cNvPr id="4" name="Footer Placeholder 3">
            <a:extLst>
              <a:ext uri="{FF2B5EF4-FFF2-40B4-BE49-F238E27FC236}">
                <a16:creationId xmlns:a16="http://schemas.microsoft.com/office/drawing/2014/main" id="{9DC56EA0-E019-6F6C-30D2-84A5356C7E04}"/>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8731C688-5158-B379-DE27-BD8541F23156}"/>
              </a:ext>
            </a:extLst>
          </p:cNvPr>
          <p:cNvSpPr>
            <a:spLocks noGrp="1"/>
          </p:cNvSpPr>
          <p:nvPr>
            <p:ph type="sldNum" sz="quarter" idx="12"/>
          </p:nvPr>
        </p:nvSpPr>
        <p:spPr/>
        <p:txBody>
          <a:bodyPr/>
          <a:lstStyle/>
          <a:p>
            <a:fld id="{76FCC5DB-0E7F-8A4A-A425-E56E9D31BE58}" type="slidenum">
              <a:rPr lang="en-DE" smtClean="0"/>
              <a:t>‹#›</a:t>
            </a:fld>
            <a:endParaRPr lang="en-DE"/>
          </a:p>
        </p:txBody>
      </p:sp>
    </p:spTree>
    <p:extLst>
      <p:ext uri="{BB962C8B-B14F-4D97-AF65-F5344CB8AC3E}">
        <p14:creationId xmlns:p14="http://schemas.microsoft.com/office/powerpoint/2010/main" val="914008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C1FD9F-B1EA-FD33-23A9-3EC243E76A4A}"/>
              </a:ext>
            </a:extLst>
          </p:cNvPr>
          <p:cNvSpPr>
            <a:spLocks noGrp="1"/>
          </p:cNvSpPr>
          <p:nvPr>
            <p:ph type="dt" sz="half" idx="10"/>
          </p:nvPr>
        </p:nvSpPr>
        <p:spPr/>
        <p:txBody>
          <a:bodyPr/>
          <a:lstStyle/>
          <a:p>
            <a:fld id="{0BC9976B-A934-3049-BC8C-53B1DAB070DB}" type="datetimeFigureOut">
              <a:rPr lang="en-DE" smtClean="0"/>
              <a:t>16.08.22</a:t>
            </a:fld>
            <a:endParaRPr lang="en-DE"/>
          </a:p>
        </p:txBody>
      </p:sp>
      <p:sp>
        <p:nvSpPr>
          <p:cNvPr id="3" name="Footer Placeholder 2">
            <a:extLst>
              <a:ext uri="{FF2B5EF4-FFF2-40B4-BE49-F238E27FC236}">
                <a16:creationId xmlns:a16="http://schemas.microsoft.com/office/drawing/2014/main" id="{8AD649E8-736B-5EFC-B734-97BEB36E80B3}"/>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24D11882-8FDB-4DDF-0BBE-8DBBE40736BA}"/>
              </a:ext>
            </a:extLst>
          </p:cNvPr>
          <p:cNvSpPr>
            <a:spLocks noGrp="1"/>
          </p:cNvSpPr>
          <p:nvPr>
            <p:ph type="sldNum" sz="quarter" idx="12"/>
          </p:nvPr>
        </p:nvSpPr>
        <p:spPr/>
        <p:txBody>
          <a:bodyPr/>
          <a:lstStyle/>
          <a:p>
            <a:fld id="{76FCC5DB-0E7F-8A4A-A425-E56E9D31BE58}" type="slidenum">
              <a:rPr lang="en-DE" smtClean="0"/>
              <a:t>‹#›</a:t>
            </a:fld>
            <a:endParaRPr lang="en-DE"/>
          </a:p>
        </p:txBody>
      </p:sp>
    </p:spTree>
    <p:extLst>
      <p:ext uri="{BB962C8B-B14F-4D97-AF65-F5344CB8AC3E}">
        <p14:creationId xmlns:p14="http://schemas.microsoft.com/office/powerpoint/2010/main" val="19713136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1D46F-78A1-F37F-70E3-18D25D9C67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Content Placeholder 2">
            <a:extLst>
              <a:ext uri="{FF2B5EF4-FFF2-40B4-BE49-F238E27FC236}">
                <a16:creationId xmlns:a16="http://schemas.microsoft.com/office/drawing/2014/main" id="{81186A6D-A0F6-B3EE-74EF-412AD08B6E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Text Placeholder 3">
            <a:extLst>
              <a:ext uri="{FF2B5EF4-FFF2-40B4-BE49-F238E27FC236}">
                <a16:creationId xmlns:a16="http://schemas.microsoft.com/office/drawing/2014/main" id="{8EC55FD6-0616-145C-32DC-72A1A07410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BC3AB6-04FC-002C-A88D-D9DF477EB2D7}"/>
              </a:ext>
            </a:extLst>
          </p:cNvPr>
          <p:cNvSpPr>
            <a:spLocks noGrp="1"/>
          </p:cNvSpPr>
          <p:nvPr>
            <p:ph type="dt" sz="half" idx="10"/>
          </p:nvPr>
        </p:nvSpPr>
        <p:spPr/>
        <p:txBody>
          <a:bodyPr/>
          <a:lstStyle/>
          <a:p>
            <a:fld id="{0BC9976B-A934-3049-BC8C-53B1DAB070DB}" type="datetimeFigureOut">
              <a:rPr lang="en-DE" smtClean="0"/>
              <a:t>16.08.22</a:t>
            </a:fld>
            <a:endParaRPr lang="en-DE"/>
          </a:p>
        </p:txBody>
      </p:sp>
      <p:sp>
        <p:nvSpPr>
          <p:cNvPr id="6" name="Footer Placeholder 5">
            <a:extLst>
              <a:ext uri="{FF2B5EF4-FFF2-40B4-BE49-F238E27FC236}">
                <a16:creationId xmlns:a16="http://schemas.microsoft.com/office/drawing/2014/main" id="{E8637928-48C9-675D-8611-F6DF230C9349}"/>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64361FA9-B566-DDA5-A052-DEFADF0F940F}"/>
              </a:ext>
            </a:extLst>
          </p:cNvPr>
          <p:cNvSpPr>
            <a:spLocks noGrp="1"/>
          </p:cNvSpPr>
          <p:nvPr>
            <p:ph type="sldNum" sz="quarter" idx="12"/>
          </p:nvPr>
        </p:nvSpPr>
        <p:spPr/>
        <p:txBody>
          <a:bodyPr/>
          <a:lstStyle/>
          <a:p>
            <a:fld id="{76FCC5DB-0E7F-8A4A-A425-E56E9D31BE58}" type="slidenum">
              <a:rPr lang="en-DE" smtClean="0"/>
              <a:t>‹#›</a:t>
            </a:fld>
            <a:endParaRPr lang="en-DE"/>
          </a:p>
        </p:txBody>
      </p:sp>
    </p:spTree>
    <p:extLst>
      <p:ext uri="{BB962C8B-B14F-4D97-AF65-F5344CB8AC3E}">
        <p14:creationId xmlns:p14="http://schemas.microsoft.com/office/powerpoint/2010/main" val="30160287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63EB7-319F-4C90-C98A-B329E1C96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Picture Placeholder 2">
            <a:extLst>
              <a:ext uri="{FF2B5EF4-FFF2-40B4-BE49-F238E27FC236}">
                <a16:creationId xmlns:a16="http://schemas.microsoft.com/office/drawing/2014/main" id="{E89BA60B-6A74-246D-74E0-CD4618FD57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BE8D757E-D234-1715-8283-411755D0E7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1F6219-418B-715C-98F6-8CE62846A9C3}"/>
              </a:ext>
            </a:extLst>
          </p:cNvPr>
          <p:cNvSpPr>
            <a:spLocks noGrp="1"/>
          </p:cNvSpPr>
          <p:nvPr>
            <p:ph type="dt" sz="half" idx="10"/>
          </p:nvPr>
        </p:nvSpPr>
        <p:spPr/>
        <p:txBody>
          <a:bodyPr/>
          <a:lstStyle/>
          <a:p>
            <a:fld id="{0BC9976B-A934-3049-BC8C-53B1DAB070DB}" type="datetimeFigureOut">
              <a:rPr lang="en-DE" smtClean="0"/>
              <a:t>16.08.22</a:t>
            </a:fld>
            <a:endParaRPr lang="en-DE"/>
          </a:p>
        </p:txBody>
      </p:sp>
      <p:sp>
        <p:nvSpPr>
          <p:cNvPr id="6" name="Footer Placeholder 5">
            <a:extLst>
              <a:ext uri="{FF2B5EF4-FFF2-40B4-BE49-F238E27FC236}">
                <a16:creationId xmlns:a16="http://schemas.microsoft.com/office/drawing/2014/main" id="{75EC7EA4-9299-1285-A943-F7D0C2B17C72}"/>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BD2B1AF5-4CA0-19A4-712B-B56C2D53EC12}"/>
              </a:ext>
            </a:extLst>
          </p:cNvPr>
          <p:cNvSpPr>
            <a:spLocks noGrp="1"/>
          </p:cNvSpPr>
          <p:nvPr>
            <p:ph type="sldNum" sz="quarter" idx="12"/>
          </p:nvPr>
        </p:nvSpPr>
        <p:spPr/>
        <p:txBody>
          <a:bodyPr/>
          <a:lstStyle/>
          <a:p>
            <a:fld id="{76FCC5DB-0E7F-8A4A-A425-E56E9D31BE58}" type="slidenum">
              <a:rPr lang="en-DE" smtClean="0"/>
              <a:t>‹#›</a:t>
            </a:fld>
            <a:endParaRPr lang="en-DE"/>
          </a:p>
        </p:txBody>
      </p:sp>
    </p:spTree>
    <p:extLst>
      <p:ext uri="{BB962C8B-B14F-4D97-AF65-F5344CB8AC3E}">
        <p14:creationId xmlns:p14="http://schemas.microsoft.com/office/powerpoint/2010/main" val="2850311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D5F399-F12B-A7A7-AA05-3DF78BD933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E"/>
          </a:p>
        </p:txBody>
      </p:sp>
      <p:sp>
        <p:nvSpPr>
          <p:cNvPr id="3" name="Text Placeholder 2">
            <a:extLst>
              <a:ext uri="{FF2B5EF4-FFF2-40B4-BE49-F238E27FC236}">
                <a16:creationId xmlns:a16="http://schemas.microsoft.com/office/drawing/2014/main" id="{A2B03D50-3491-5355-01A9-E29B656902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3F5EA485-1ED8-5D53-9973-D3E60FBD16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C9976B-A934-3049-BC8C-53B1DAB070DB}" type="datetimeFigureOut">
              <a:rPr lang="en-DE" smtClean="0"/>
              <a:t>16.08.22</a:t>
            </a:fld>
            <a:endParaRPr lang="en-DE"/>
          </a:p>
        </p:txBody>
      </p:sp>
      <p:sp>
        <p:nvSpPr>
          <p:cNvPr id="5" name="Footer Placeholder 4">
            <a:extLst>
              <a:ext uri="{FF2B5EF4-FFF2-40B4-BE49-F238E27FC236}">
                <a16:creationId xmlns:a16="http://schemas.microsoft.com/office/drawing/2014/main" id="{7EB7E929-E928-1278-527A-3BEEB66CF9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983BC762-C4A0-FB59-7A27-8931923313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FCC5DB-0E7F-8A4A-A425-E56E9D31BE58}" type="slidenum">
              <a:rPr lang="en-DE" smtClean="0"/>
              <a:t>‹#›</a:t>
            </a:fld>
            <a:endParaRPr lang="en-DE"/>
          </a:p>
        </p:txBody>
      </p:sp>
    </p:spTree>
    <p:extLst>
      <p:ext uri="{BB962C8B-B14F-4D97-AF65-F5344CB8AC3E}">
        <p14:creationId xmlns:p14="http://schemas.microsoft.com/office/powerpoint/2010/main" val="4679957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rand-challenge.org/aiforradiology/"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63EF2-8E00-9200-D6D7-00F57C9C6668}"/>
              </a:ext>
            </a:extLst>
          </p:cNvPr>
          <p:cNvSpPr>
            <a:spLocks noGrp="1"/>
          </p:cNvSpPr>
          <p:nvPr>
            <p:ph type="ctrTitle"/>
          </p:nvPr>
        </p:nvSpPr>
        <p:spPr/>
        <p:txBody>
          <a:bodyPr>
            <a:normAutofit/>
          </a:bodyPr>
          <a:lstStyle/>
          <a:p>
            <a:r>
              <a:rPr lang="en-DE" dirty="0"/>
              <a:t>Research projects</a:t>
            </a:r>
          </a:p>
        </p:txBody>
      </p:sp>
      <p:sp>
        <p:nvSpPr>
          <p:cNvPr id="3" name="Subtitle 2">
            <a:extLst>
              <a:ext uri="{FF2B5EF4-FFF2-40B4-BE49-F238E27FC236}">
                <a16:creationId xmlns:a16="http://schemas.microsoft.com/office/drawing/2014/main" id="{BC7FC1BE-CD7B-85D6-2C83-E8B6B2F8E289}"/>
              </a:ext>
            </a:extLst>
          </p:cNvPr>
          <p:cNvSpPr>
            <a:spLocks noGrp="1"/>
          </p:cNvSpPr>
          <p:nvPr>
            <p:ph type="subTitle" idx="1"/>
          </p:nvPr>
        </p:nvSpPr>
        <p:spPr/>
        <p:txBody>
          <a:bodyPr/>
          <a:lstStyle/>
          <a:p>
            <a:r>
              <a:rPr lang="en-DE" dirty="0"/>
              <a:t>Anne</a:t>
            </a:r>
          </a:p>
        </p:txBody>
      </p:sp>
    </p:spTree>
    <p:extLst>
      <p:ext uri="{BB962C8B-B14F-4D97-AF65-F5344CB8AC3E}">
        <p14:creationId xmlns:p14="http://schemas.microsoft.com/office/powerpoint/2010/main" val="2616659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78EBC-02FF-2A7B-7DD2-939C37476C53}"/>
              </a:ext>
            </a:extLst>
          </p:cNvPr>
          <p:cNvSpPr>
            <a:spLocks noGrp="1"/>
          </p:cNvSpPr>
          <p:nvPr>
            <p:ph type="title"/>
          </p:nvPr>
        </p:nvSpPr>
        <p:spPr/>
        <p:txBody>
          <a:bodyPr/>
          <a:lstStyle/>
          <a:p>
            <a:r>
              <a:rPr lang="en-DE" dirty="0"/>
              <a:t>3) Contacting researchers and product developers  </a:t>
            </a:r>
          </a:p>
        </p:txBody>
      </p:sp>
      <p:sp>
        <p:nvSpPr>
          <p:cNvPr id="3" name="Content Placeholder 2">
            <a:extLst>
              <a:ext uri="{FF2B5EF4-FFF2-40B4-BE49-F238E27FC236}">
                <a16:creationId xmlns:a16="http://schemas.microsoft.com/office/drawing/2014/main" id="{7461A5EE-961E-5D4B-EF3B-819EE783E9B0}"/>
              </a:ext>
            </a:extLst>
          </p:cNvPr>
          <p:cNvSpPr>
            <a:spLocks noGrp="1"/>
          </p:cNvSpPr>
          <p:nvPr>
            <p:ph idx="1"/>
          </p:nvPr>
        </p:nvSpPr>
        <p:spPr/>
        <p:txBody>
          <a:bodyPr/>
          <a:lstStyle/>
          <a:p>
            <a:r>
              <a:rPr lang="en-US" dirty="0"/>
              <a:t>Goal: collect product information </a:t>
            </a:r>
            <a:r>
              <a:rPr lang="en-DE" dirty="0"/>
              <a:t>using online questionnaire </a:t>
            </a:r>
          </a:p>
          <a:p>
            <a:r>
              <a:rPr lang="en-DE" dirty="0"/>
              <a:t>Simultaneously: display product information on website (similar to </a:t>
            </a:r>
            <a:r>
              <a:rPr lang="en-US" dirty="0">
                <a:hlinkClick r:id="rId2"/>
              </a:rPr>
              <a:t>https://grand-challenge.org/aiforradiology/</a:t>
            </a:r>
            <a:r>
              <a:rPr lang="en-US" dirty="0"/>
              <a:t>)</a:t>
            </a:r>
          </a:p>
          <a:p>
            <a:endParaRPr lang="en-US" dirty="0"/>
          </a:p>
        </p:txBody>
      </p:sp>
      <p:pic>
        <p:nvPicPr>
          <p:cNvPr id="5" name="Picture 4">
            <a:extLst>
              <a:ext uri="{FF2B5EF4-FFF2-40B4-BE49-F238E27FC236}">
                <a16:creationId xmlns:a16="http://schemas.microsoft.com/office/drawing/2014/main" id="{BF438BE5-8E17-5B7D-0799-349B86A92EB3}"/>
              </a:ext>
            </a:extLst>
          </p:cNvPr>
          <p:cNvPicPr>
            <a:picLocks noChangeAspect="1"/>
          </p:cNvPicPr>
          <p:nvPr/>
        </p:nvPicPr>
        <p:blipFill>
          <a:blip r:embed="rId3"/>
          <a:stretch>
            <a:fillRect/>
          </a:stretch>
        </p:blipFill>
        <p:spPr>
          <a:xfrm>
            <a:off x="1115124" y="3363230"/>
            <a:ext cx="5359162" cy="2948670"/>
          </a:xfrm>
          <a:prstGeom prst="rect">
            <a:avLst/>
          </a:prstGeom>
        </p:spPr>
      </p:pic>
    </p:spTree>
    <p:extLst>
      <p:ext uri="{BB962C8B-B14F-4D97-AF65-F5344CB8AC3E}">
        <p14:creationId xmlns:p14="http://schemas.microsoft.com/office/powerpoint/2010/main" val="202787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CE7E1-57C1-A30F-5EC1-2ECC104C3F9B}"/>
              </a:ext>
            </a:extLst>
          </p:cNvPr>
          <p:cNvSpPr>
            <a:spLocks noGrp="1"/>
          </p:cNvSpPr>
          <p:nvPr>
            <p:ph type="title"/>
          </p:nvPr>
        </p:nvSpPr>
        <p:spPr/>
        <p:txBody>
          <a:bodyPr/>
          <a:lstStyle/>
          <a:p>
            <a:r>
              <a:rPr lang="en-DE" dirty="0"/>
              <a:t>4) Research practice gap analysis </a:t>
            </a:r>
          </a:p>
        </p:txBody>
      </p:sp>
      <p:sp>
        <p:nvSpPr>
          <p:cNvPr id="3" name="Content Placeholder 2">
            <a:extLst>
              <a:ext uri="{FF2B5EF4-FFF2-40B4-BE49-F238E27FC236}">
                <a16:creationId xmlns:a16="http://schemas.microsoft.com/office/drawing/2014/main" id="{9C7BB5BB-0E04-F9A5-56C9-3FE9E6858CB3}"/>
              </a:ext>
            </a:extLst>
          </p:cNvPr>
          <p:cNvSpPr>
            <a:spLocks noGrp="1"/>
          </p:cNvSpPr>
          <p:nvPr>
            <p:ph idx="1"/>
          </p:nvPr>
        </p:nvSpPr>
        <p:spPr/>
        <p:txBody>
          <a:bodyPr/>
          <a:lstStyle/>
          <a:p>
            <a:r>
              <a:rPr lang="en-US" dirty="0"/>
              <a:t>Overview of research and product information </a:t>
            </a:r>
          </a:p>
          <a:p>
            <a:r>
              <a:rPr lang="en-US" dirty="0"/>
              <a:t>Analysis of clinical application disparity between research and identified products</a:t>
            </a:r>
          </a:p>
          <a:p>
            <a:r>
              <a:rPr lang="en-US" dirty="0"/>
              <a:t>Systematic processing and presentation of researcher and product developer information (gathered during contact phase) </a:t>
            </a:r>
            <a:endParaRPr lang="en-DE" dirty="0"/>
          </a:p>
        </p:txBody>
      </p:sp>
    </p:spTree>
    <p:extLst>
      <p:ext uri="{BB962C8B-B14F-4D97-AF65-F5344CB8AC3E}">
        <p14:creationId xmlns:p14="http://schemas.microsoft.com/office/powerpoint/2010/main" val="3550933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063E1-F761-53EB-D28A-F668FB0F6864}"/>
              </a:ext>
            </a:extLst>
          </p:cNvPr>
          <p:cNvSpPr>
            <a:spLocks noGrp="1"/>
          </p:cNvSpPr>
          <p:nvPr>
            <p:ph type="title"/>
          </p:nvPr>
        </p:nvSpPr>
        <p:spPr>
          <a:xfrm>
            <a:off x="838200" y="1926296"/>
            <a:ext cx="10515600" cy="1325563"/>
          </a:xfrm>
        </p:spPr>
        <p:txBody>
          <a:bodyPr>
            <a:normAutofit/>
          </a:bodyPr>
          <a:lstStyle/>
          <a:p>
            <a:pPr algn="ctr"/>
            <a:r>
              <a:rPr lang="en-DE" dirty="0"/>
              <a:t>2. Medical and psychology students’ attitude towards AI technology in mental healthcare</a:t>
            </a:r>
          </a:p>
        </p:txBody>
      </p:sp>
    </p:spTree>
    <p:extLst>
      <p:ext uri="{BB962C8B-B14F-4D97-AF65-F5344CB8AC3E}">
        <p14:creationId xmlns:p14="http://schemas.microsoft.com/office/powerpoint/2010/main" val="2334281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2610172-2726-73D0-4E8A-B3B631C5E862}"/>
              </a:ext>
            </a:extLst>
          </p:cNvPr>
          <p:cNvPicPr>
            <a:picLocks noChangeAspect="1"/>
          </p:cNvPicPr>
          <p:nvPr/>
        </p:nvPicPr>
        <p:blipFill>
          <a:blip r:embed="rId2"/>
          <a:stretch>
            <a:fillRect/>
          </a:stretch>
        </p:blipFill>
        <p:spPr>
          <a:xfrm>
            <a:off x="902675" y="804984"/>
            <a:ext cx="4419601" cy="4382771"/>
          </a:xfrm>
          <a:prstGeom prst="rect">
            <a:avLst/>
          </a:prstGeom>
        </p:spPr>
      </p:pic>
      <p:pic>
        <p:nvPicPr>
          <p:cNvPr id="5" name="Picture 4">
            <a:extLst>
              <a:ext uri="{FF2B5EF4-FFF2-40B4-BE49-F238E27FC236}">
                <a16:creationId xmlns:a16="http://schemas.microsoft.com/office/drawing/2014/main" id="{F2EF5A5B-6C5F-02A1-7748-A1D1CF16CCEA}"/>
              </a:ext>
            </a:extLst>
          </p:cNvPr>
          <p:cNvPicPr>
            <a:picLocks noChangeAspect="1"/>
          </p:cNvPicPr>
          <p:nvPr/>
        </p:nvPicPr>
        <p:blipFill>
          <a:blip r:embed="rId3"/>
          <a:stretch>
            <a:fillRect/>
          </a:stretch>
        </p:blipFill>
        <p:spPr>
          <a:xfrm>
            <a:off x="6328997" y="804984"/>
            <a:ext cx="4152900" cy="1816100"/>
          </a:xfrm>
          <a:prstGeom prst="rect">
            <a:avLst/>
          </a:prstGeom>
        </p:spPr>
      </p:pic>
    </p:spTree>
    <p:extLst>
      <p:ext uri="{BB962C8B-B14F-4D97-AF65-F5344CB8AC3E}">
        <p14:creationId xmlns:p14="http://schemas.microsoft.com/office/powerpoint/2010/main" val="1667651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226F7F99-E27E-96A4-ECEB-BAC624C884BE}"/>
              </a:ext>
            </a:extLst>
          </p:cNvPr>
          <p:cNvSpPr/>
          <p:nvPr/>
        </p:nvSpPr>
        <p:spPr>
          <a:xfrm>
            <a:off x="984738" y="541654"/>
            <a:ext cx="9636369" cy="34128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 name="Rounded Rectangle 4">
            <a:extLst>
              <a:ext uri="{FF2B5EF4-FFF2-40B4-BE49-F238E27FC236}">
                <a16:creationId xmlns:a16="http://schemas.microsoft.com/office/drawing/2014/main" id="{D2343B2B-19D2-FC9C-45BD-516D8E1FDA26}"/>
              </a:ext>
            </a:extLst>
          </p:cNvPr>
          <p:cNvSpPr/>
          <p:nvPr/>
        </p:nvSpPr>
        <p:spPr>
          <a:xfrm>
            <a:off x="984738" y="4391254"/>
            <a:ext cx="9636369" cy="21651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 name="Rectangle 5">
            <a:extLst>
              <a:ext uri="{FF2B5EF4-FFF2-40B4-BE49-F238E27FC236}">
                <a16:creationId xmlns:a16="http://schemas.microsoft.com/office/drawing/2014/main" id="{F8A190B4-719B-70E3-FA24-C86C8C262163}"/>
              </a:ext>
            </a:extLst>
          </p:cNvPr>
          <p:cNvSpPr/>
          <p:nvPr/>
        </p:nvSpPr>
        <p:spPr>
          <a:xfrm>
            <a:off x="1570891" y="847920"/>
            <a:ext cx="2227384" cy="54804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DE" sz="1000" u="sng" dirty="0">
                <a:solidFill>
                  <a:schemeClr val="bg1">
                    <a:lumMod val="75000"/>
                  </a:schemeClr>
                </a:solidFill>
              </a:rPr>
              <a:t>Facilitating conditions</a:t>
            </a:r>
          </a:p>
        </p:txBody>
      </p:sp>
      <p:sp>
        <p:nvSpPr>
          <p:cNvPr id="9" name="Rectangle 8">
            <a:extLst>
              <a:ext uri="{FF2B5EF4-FFF2-40B4-BE49-F238E27FC236}">
                <a16:creationId xmlns:a16="http://schemas.microsoft.com/office/drawing/2014/main" id="{BB90944D-5BBE-E6A4-BBA4-753F6B9AF05E}"/>
              </a:ext>
            </a:extLst>
          </p:cNvPr>
          <p:cNvSpPr/>
          <p:nvPr/>
        </p:nvSpPr>
        <p:spPr>
          <a:xfrm>
            <a:off x="1570890" y="1568215"/>
            <a:ext cx="2227385" cy="142406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DE" sz="1000" u="sng" dirty="0">
                <a:solidFill>
                  <a:schemeClr val="tx1"/>
                </a:solidFill>
              </a:rPr>
              <a:t>Individual beliefs</a:t>
            </a:r>
          </a:p>
          <a:p>
            <a:pPr marL="171450" indent="-171450">
              <a:buFont typeface="Arial" panose="020B0604020202020204" pitchFamily="34" charset="0"/>
              <a:buChar char="•"/>
            </a:pPr>
            <a:r>
              <a:rPr lang="en-US" sz="1000" dirty="0">
                <a:solidFill>
                  <a:schemeClr val="tx1"/>
                </a:solidFill>
              </a:rPr>
              <a:t>performance expectancy*</a:t>
            </a:r>
          </a:p>
          <a:p>
            <a:pPr marL="171450" indent="-171450">
              <a:buFont typeface="Arial" panose="020B0604020202020204" pitchFamily="34" charset="0"/>
              <a:buChar char="•"/>
            </a:pPr>
            <a:r>
              <a:rPr lang="en-US" sz="1000" dirty="0">
                <a:solidFill>
                  <a:schemeClr val="tx1"/>
                </a:solidFill>
              </a:rPr>
              <a:t>effort expectancy*</a:t>
            </a:r>
          </a:p>
          <a:p>
            <a:pPr marL="171450" indent="-171450">
              <a:buFont typeface="Arial" panose="020B0604020202020204" pitchFamily="34" charset="0"/>
              <a:buChar char="•"/>
            </a:pPr>
            <a:r>
              <a:rPr lang="en-US" sz="1000" dirty="0">
                <a:solidFill>
                  <a:schemeClr val="tx1"/>
                </a:solidFill>
              </a:rPr>
              <a:t>social influence</a:t>
            </a:r>
          </a:p>
          <a:p>
            <a:pPr marL="171450" indent="-171450">
              <a:buFont typeface="Arial" panose="020B0604020202020204" pitchFamily="34" charset="0"/>
              <a:buChar char="•"/>
            </a:pPr>
            <a:r>
              <a:rPr lang="en-US" sz="1000" dirty="0">
                <a:solidFill>
                  <a:schemeClr val="tx1"/>
                </a:solidFill>
              </a:rPr>
              <a:t>hedonic motivation*</a:t>
            </a:r>
          </a:p>
          <a:p>
            <a:pPr marL="171450" indent="-171450">
              <a:buFont typeface="Arial" panose="020B0604020202020204" pitchFamily="34" charset="0"/>
              <a:buChar char="•"/>
            </a:pPr>
            <a:r>
              <a:rPr lang="en-US" sz="1000" dirty="0">
                <a:solidFill>
                  <a:schemeClr val="bg1">
                    <a:lumMod val="75000"/>
                  </a:schemeClr>
                </a:solidFill>
              </a:rPr>
              <a:t>price value</a:t>
            </a:r>
            <a:endParaRPr lang="en-DE" sz="1000" dirty="0">
              <a:solidFill>
                <a:schemeClr val="bg1">
                  <a:lumMod val="75000"/>
                </a:schemeClr>
              </a:solidFill>
            </a:endParaRPr>
          </a:p>
        </p:txBody>
      </p:sp>
      <p:sp>
        <p:nvSpPr>
          <p:cNvPr id="10" name="Rectangle 9">
            <a:extLst>
              <a:ext uri="{FF2B5EF4-FFF2-40B4-BE49-F238E27FC236}">
                <a16:creationId xmlns:a16="http://schemas.microsoft.com/office/drawing/2014/main" id="{AA68D1C4-0EC7-BC1C-B275-B3E210293607}"/>
              </a:ext>
            </a:extLst>
          </p:cNvPr>
          <p:cNvSpPr/>
          <p:nvPr/>
        </p:nvSpPr>
        <p:spPr>
          <a:xfrm>
            <a:off x="1570889" y="3198395"/>
            <a:ext cx="2227384" cy="43234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DE" sz="1000" u="sng" dirty="0">
                <a:solidFill>
                  <a:schemeClr val="bg1">
                    <a:lumMod val="75000"/>
                  </a:schemeClr>
                </a:solidFill>
              </a:rPr>
              <a:t>Habit</a:t>
            </a:r>
          </a:p>
        </p:txBody>
      </p:sp>
      <p:sp>
        <p:nvSpPr>
          <p:cNvPr id="11" name="Rectangle 10">
            <a:extLst>
              <a:ext uri="{FF2B5EF4-FFF2-40B4-BE49-F238E27FC236}">
                <a16:creationId xmlns:a16="http://schemas.microsoft.com/office/drawing/2014/main" id="{890A1665-432A-34D3-A5B7-B7DD77DD27C8}"/>
              </a:ext>
            </a:extLst>
          </p:cNvPr>
          <p:cNvSpPr/>
          <p:nvPr/>
        </p:nvSpPr>
        <p:spPr>
          <a:xfrm>
            <a:off x="5556736" y="1816592"/>
            <a:ext cx="1758461" cy="42618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DE" sz="1000" u="sng" dirty="0">
                <a:solidFill>
                  <a:schemeClr val="tx1"/>
                </a:solidFill>
              </a:rPr>
              <a:t>Acceptance/ attitude</a:t>
            </a:r>
          </a:p>
          <a:p>
            <a:pPr algn="ctr"/>
            <a:r>
              <a:rPr lang="en-DE" sz="1000" b="1" dirty="0">
                <a:solidFill>
                  <a:schemeClr val="tx1"/>
                </a:solidFill>
              </a:rPr>
              <a:t>SEE NEXT SLIDE</a:t>
            </a:r>
          </a:p>
          <a:p>
            <a:pPr marL="171450" indent="-171450">
              <a:buFont typeface="Arial" panose="020B0604020202020204" pitchFamily="34" charset="0"/>
              <a:buChar char="•"/>
            </a:pPr>
            <a:endParaRPr lang="en-DE" sz="1000" dirty="0">
              <a:solidFill>
                <a:schemeClr val="tx1"/>
              </a:solidFill>
            </a:endParaRPr>
          </a:p>
        </p:txBody>
      </p:sp>
      <p:sp>
        <p:nvSpPr>
          <p:cNvPr id="12" name="Rectangle 11">
            <a:extLst>
              <a:ext uri="{FF2B5EF4-FFF2-40B4-BE49-F238E27FC236}">
                <a16:creationId xmlns:a16="http://schemas.microsoft.com/office/drawing/2014/main" id="{652ADA95-9FE5-E910-4DF7-B9386875288F}"/>
              </a:ext>
            </a:extLst>
          </p:cNvPr>
          <p:cNvSpPr/>
          <p:nvPr/>
        </p:nvSpPr>
        <p:spPr>
          <a:xfrm>
            <a:off x="1570889" y="4670840"/>
            <a:ext cx="1758461" cy="165500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DE" sz="1000" u="sng" dirty="0">
                <a:solidFill>
                  <a:schemeClr val="tx1"/>
                </a:solidFill>
              </a:rPr>
              <a:t>User attributes</a:t>
            </a:r>
          </a:p>
          <a:p>
            <a:pPr marL="171450" indent="-171450">
              <a:buFont typeface="Arial" panose="020B0604020202020204" pitchFamily="34" charset="0"/>
              <a:buChar char="•"/>
            </a:pPr>
            <a:r>
              <a:rPr lang="en-US" sz="1000" dirty="0">
                <a:solidFill>
                  <a:schemeClr val="tx1"/>
                </a:solidFill>
              </a:rPr>
              <a:t>Demographics (age, gender)</a:t>
            </a:r>
          </a:p>
          <a:p>
            <a:pPr marL="171450" indent="-171450">
              <a:buFont typeface="Arial" panose="020B0604020202020204" pitchFamily="34" charset="0"/>
              <a:buChar char="•"/>
            </a:pPr>
            <a:r>
              <a:rPr lang="en-US" sz="1000" dirty="0">
                <a:solidFill>
                  <a:schemeClr val="tx1"/>
                </a:solidFill>
              </a:rPr>
              <a:t>Experience</a:t>
            </a:r>
          </a:p>
          <a:p>
            <a:pPr marL="171450" indent="-171450">
              <a:buFont typeface="Arial" panose="020B0604020202020204" pitchFamily="34" charset="0"/>
              <a:buChar char="•"/>
            </a:pPr>
            <a:r>
              <a:rPr lang="en-US" sz="1000" dirty="0">
                <a:solidFill>
                  <a:schemeClr val="tx1"/>
                </a:solidFill>
              </a:rPr>
              <a:t>Voluntariness</a:t>
            </a:r>
          </a:p>
          <a:p>
            <a:pPr marL="171450" indent="-171450">
              <a:buFont typeface="Arial" panose="020B0604020202020204" pitchFamily="34" charset="0"/>
              <a:buChar char="•"/>
            </a:pPr>
            <a:r>
              <a:rPr lang="en-US" sz="1000" dirty="0">
                <a:solidFill>
                  <a:schemeClr val="bg1">
                    <a:lumMod val="75000"/>
                  </a:schemeClr>
                </a:solidFill>
              </a:rPr>
              <a:t>Occupation</a:t>
            </a:r>
          </a:p>
          <a:p>
            <a:pPr marL="171450" indent="-171450">
              <a:buFont typeface="Arial" panose="020B0604020202020204" pitchFamily="34" charset="0"/>
              <a:buChar char="•"/>
            </a:pPr>
            <a:r>
              <a:rPr lang="en-US" sz="1000" dirty="0">
                <a:solidFill>
                  <a:schemeClr val="bg1">
                    <a:lumMod val="75000"/>
                  </a:schemeClr>
                </a:solidFill>
              </a:rPr>
              <a:t>user type (e.g., employees, consumers, and citizens)</a:t>
            </a:r>
          </a:p>
          <a:p>
            <a:pPr marL="171450" indent="-171450">
              <a:buFont typeface="Arial" panose="020B0604020202020204" pitchFamily="34" charset="0"/>
              <a:buChar char="•"/>
            </a:pPr>
            <a:r>
              <a:rPr lang="en-US" sz="1000" dirty="0">
                <a:solidFill>
                  <a:schemeClr val="accent6"/>
                </a:solidFill>
              </a:rPr>
              <a:t>Personality</a:t>
            </a:r>
            <a:r>
              <a:rPr lang="en-US" sz="1000" dirty="0">
                <a:solidFill>
                  <a:schemeClr val="bg1">
                    <a:lumMod val="75000"/>
                  </a:schemeClr>
                </a:solidFill>
              </a:rPr>
              <a:t> </a:t>
            </a:r>
          </a:p>
          <a:p>
            <a:pPr marL="171450" indent="-171450">
              <a:buFont typeface="Arial" panose="020B0604020202020204" pitchFamily="34" charset="0"/>
              <a:buChar char="•"/>
            </a:pPr>
            <a:r>
              <a:rPr lang="en-US" sz="1000" dirty="0">
                <a:solidFill>
                  <a:schemeClr val="accent6"/>
                </a:solidFill>
              </a:rPr>
              <a:t>GAAIS*</a:t>
            </a:r>
            <a:endParaRPr lang="en-DE" sz="1000" dirty="0">
              <a:solidFill>
                <a:schemeClr val="accent6"/>
              </a:solidFill>
            </a:endParaRPr>
          </a:p>
        </p:txBody>
      </p:sp>
      <p:sp>
        <p:nvSpPr>
          <p:cNvPr id="13" name="Rectangle 12">
            <a:extLst>
              <a:ext uri="{FF2B5EF4-FFF2-40B4-BE49-F238E27FC236}">
                <a16:creationId xmlns:a16="http://schemas.microsoft.com/office/drawing/2014/main" id="{EFB0072B-3964-2DEF-BCD0-837972D07AE3}"/>
              </a:ext>
            </a:extLst>
          </p:cNvPr>
          <p:cNvSpPr/>
          <p:nvPr/>
        </p:nvSpPr>
        <p:spPr>
          <a:xfrm>
            <a:off x="3798276" y="4677623"/>
            <a:ext cx="1758461" cy="13099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DE" sz="1000" u="sng" dirty="0">
                <a:solidFill>
                  <a:srgbClr val="FF0000"/>
                </a:solidFill>
              </a:rPr>
              <a:t>Technology attributes</a:t>
            </a:r>
          </a:p>
          <a:p>
            <a:pPr marL="171450" indent="-171450">
              <a:buFont typeface="Arial" panose="020B0604020202020204" pitchFamily="34" charset="0"/>
              <a:buChar char="•"/>
            </a:pPr>
            <a:r>
              <a:rPr lang="en-US" sz="1000" dirty="0">
                <a:solidFill>
                  <a:srgbClr val="FF0000"/>
                </a:solidFill>
              </a:rPr>
              <a:t>Features of the target technology</a:t>
            </a:r>
          </a:p>
          <a:p>
            <a:pPr marL="171450" indent="-171450">
              <a:buFont typeface="Arial" panose="020B0604020202020204" pitchFamily="34" charset="0"/>
              <a:buChar char="•"/>
            </a:pPr>
            <a:r>
              <a:rPr lang="en-US" sz="1000" dirty="0">
                <a:solidFill>
                  <a:srgbClr val="FF0000"/>
                </a:solidFill>
              </a:rPr>
              <a:t>Usability </a:t>
            </a:r>
          </a:p>
          <a:p>
            <a:pPr marL="171450" indent="-171450">
              <a:buFont typeface="Arial" panose="020B0604020202020204" pitchFamily="34" charset="0"/>
              <a:buChar char="•"/>
            </a:pPr>
            <a:r>
              <a:rPr lang="en-US" sz="1000" dirty="0">
                <a:solidFill>
                  <a:srgbClr val="FF0000"/>
                </a:solidFill>
              </a:rPr>
              <a:t>Privacy </a:t>
            </a:r>
          </a:p>
          <a:p>
            <a:pPr marL="171450" indent="-171450">
              <a:buFont typeface="Arial" panose="020B0604020202020204" pitchFamily="34" charset="0"/>
              <a:buChar char="•"/>
            </a:pPr>
            <a:r>
              <a:rPr lang="en-US" sz="1000" dirty="0">
                <a:solidFill>
                  <a:srgbClr val="FF0000"/>
                </a:solidFill>
              </a:rPr>
              <a:t>Trust in technology </a:t>
            </a:r>
          </a:p>
          <a:p>
            <a:pPr marL="171450" indent="-171450">
              <a:buFont typeface="Arial" panose="020B0604020202020204" pitchFamily="34" charset="0"/>
              <a:buChar char="•"/>
            </a:pPr>
            <a:r>
              <a:rPr lang="en-US" sz="1000" dirty="0">
                <a:solidFill>
                  <a:srgbClr val="FF0000"/>
                </a:solidFill>
              </a:rPr>
              <a:t>Technology risks</a:t>
            </a:r>
            <a:endParaRPr lang="en-DE" sz="1000" dirty="0">
              <a:solidFill>
                <a:srgbClr val="FF0000"/>
              </a:solidFill>
            </a:endParaRPr>
          </a:p>
        </p:txBody>
      </p:sp>
      <p:sp>
        <p:nvSpPr>
          <p:cNvPr id="14" name="Rectangle 13">
            <a:extLst>
              <a:ext uri="{FF2B5EF4-FFF2-40B4-BE49-F238E27FC236}">
                <a16:creationId xmlns:a16="http://schemas.microsoft.com/office/drawing/2014/main" id="{3ECCC018-260C-578E-9859-E9D2FE6E1448}"/>
              </a:ext>
            </a:extLst>
          </p:cNvPr>
          <p:cNvSpPr/>
          <p:nvPr/>
        </p:nvSpPr>
        <p:spPr>
          <a:xfrm>
            <a:off x="6025663" y="4677623"/>
            <a:ext cx="1758461" cy="13099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DE" sz="1000" u="sng" dirty="0">
                <a:solidFill>
                  <a:schemeClr val="tx1"/>
                </a:solidFill>
              </a:rPr>
              <a:t>Task attributes</a:t>
            </a:r>
          </a:p>
          <a:p>
            <a:pPr marL="171450" indent="-171450">
              <a:buFont typeface="Arial" panose="020B0604020202020204" pitchFamily="34" charset="0"/>
              <a:buChar char="•"/>
            </a:pPr>
            <a:r>
              <a:rPr lang="en-DE" sz="1000" dirty="0">
                <a:solidFill>
                  <a:schemeClr val="accent6"/>
                </a:solidFill>
              </a:rPr>
              <a:t>diagnostics vs treatment vs training</a:t>
            </a:r>
            <a:endParaRPr lang="en-DE" sz="1000" u="sng" dirty="0">
              <a:solidFill>
                <a:schemeClr val="accent6"/>
              </a:solidFill>
            </a:endParaRPr>
          </a:p>
        </p:txBody>
      </p:sp>
      <p:sp>
        <p:nvSpPr>
          <p:cNvPr id="15" name="Rectangle 14">
            <a:extLst>
              <a:ext uri="{FF2B5EF4-FFF2-40B4-BE49-F238E27FC236}">
                <a16:creationId xmlns:a16="http://schemas.microsoft.com/office/drawing/2014/main" id="{5A7CB43D-70F1-4C9B-9B46-B383A37E70B0}"/>
              </a:ext>
            </a:extLst>
          </p:cNvPr>
          <p:cNvSpPr/>
          <p:nvPr/>
        </p:nvSpPr>
        <p:spPr>
          <a:xfrm>
            <a:off x="4149967" y="70943"/>
            <a:ext cx="3634156" cy="62941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sz="1000" dirty="0">
                <a:solidFill>
                  <a:schemeClr val="bg1">
                    <a:lumMod val="75000"/>
                  </a:schemeClr>
                </a:solidFill>
              </a:rPr>
              <a:t>Stable higher-level contextual factors: </a:t>
            </a:r>
          </a:p>
          <a:p>
            <a:pPr marL="171450" indent="-171450">
              <a:buFont typeface="Arial" panose="020B0604020202020204" pitchFamily="34" charset="0"/>
              <a:buChar char="•"/>
            </a:pPr>
            <a:r>
              <a:rPr lang="en-DE" sz="1000" dirty="0">
                <a:solidFill>
                  <a:schemeClr val="bg1">
                    <a:lumMod val="75000"/>
                  </a:schemeClr>
                </a:solidFill>
              </a:rPr>
              <a:t>Environment </a:t>
            </a:r>
          </a:p>
          <a:p>
            <a:pPr marL="171450" indent="-171450">
              <a:buFont typeface="Arial" panose="020B0604020202020204" pitchFamily="34" charset="0"/>
              <a:buChar char="•"/>
            </a:pPr>
            <a:r>
              <a:rPr lang="en-DE" sz="1000" dirty="0">
                <a:solidFill>
                  <a:schemeClr val="bg1">
                    <a:lumMod val="75000"/>
                  </a:schemeClr>
                </a:solidFill>
              </a:rPr>
              <a:t>Location </a:t>
            </a:r>
          </a:p>
        </p:txBody>
      </p:sp>
      <p:sp>
        <p:nvSpPr>
          <p:cNvPr id="16" name="Rectangle 15">
            <a:extLst>
              <a:ext uri="{FF2B5EF4-FFF2-40B4-BE49-F238E27FC236}">
                <a16:creationId xmlns:a16="http://schemas.microsoft.com/office/drawing/2014/main" id="{643DFA9A-4A25-D579-DE20-8F9607C751B4}"/>
              </a:ext>
            </a:extLst>
          </p:cNvPr>
          <p:cNvSpPr/>
          <p:nvPr/>
        </p:nvSpPr>
        <p:spPr>
          <a:xfrm>
            <a:off x="5556735" y="2448889"/>
            <a:ext cx="1758461" cy="26459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DE" sz="1000" u="sng" dirty="0">
                <a:solidFill>
                  <a:schemeClr val="tx1"/>
                </a:solidFill>
              </a:rPr>
              <a:t>Intention to use</a:t>
            </a:r>
          </a:p>
        </p:txBody>
      </p:sp>
      <p:sp>
        <p:nvSpPr>
          <p:cNvPr id="32" name="Right Arrow 31">
            <a:extLst>
              <a:ext uri="{FF2B5EF4-FFF2-40B4-BE49-F238E27FC236}">
                <a16:creationId xmlns:a16="http://schemas.microsoft.com/office/drawing/2014/main" id="{D8800295-E461-4480-9A40-BEFF97F2640C}"/>
              </a:ext>
            </a:extLst>
          </p:cNvPr>
          <p:cNvSpPr/>
          <p:nvPr/>
        </p:nvSpPr>
        <p:spPr>
          <a:xfrm>
            <a:off x="4257206" y="2242773"/>
            <a:ext cx="704537" cy="20611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sp>
        <p:nvSpPr>
          <p:cNvPr id="33" name="Right Arrow 32">
            <a:extLst>
              <a:ext uri="{FF2B5EF4-FFF2-40B4-BE49-F238E27FC236}">
                <a16:creationId xmlns:a16="http://schemas.microsoft.com/office/drawing/2014/main" id="{0A326DB8-DD7D-50BF-6DFB-BC19E13BCD5C}"/>
              </a:ext>
            </a:extLst>
          </p:cNvPr>
          <p:cNvSpPr/>
          <p:nvPr/>
        </p:nvSpPr>
        <p:spPr>
          <a:xfrm rot="16200000">
            <a:off x="4841047" y="4030261"/>
            <a:ext cx="286370" cy="28481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sp>
        <p:nvSpPr>
          <p:cNvPr id="34" name="Rectangle 33">
            <a:extLst>
              <a:ext uri="{FF2B5EF4-FFF2-40B4-BE49-F238E27FC236}">
                <a16:creationId xmlns:a16="http://schemas.microsoft.com/office/drawing/2014/main" id="{A1CD342E-B402-43E0-D368-627AE2066216}"/>
              </a:ext>
            </a:extLst>
          </p:cNvPr>
          <p:cNvSpPr/>
          <p:nvPr/>
        </p:nvSpPr>
        <p:spPr>
          <a:xfrm>
            <a:off x="10213108" y="4896114"/>
            <a:ext cx="1753849" cy="1735739"/>
          </a:xfrm>
          <a:prstGeom prst="rect">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sz="1200" b="1" dirty="0">
                <a:solidFill>
                  <a:schemeClr val="tx1"/>
                </a:solidFill>
              </a:rPr>
              <a:t>Info</a:t>
            </a:r>
            <a:r>
              <a:rPr lang="en-DE" sz="1200" dirty="0">
                <a:solidFill>
                  <a:schemeClr val="tx1"/>
                </a:solidFill>
              </a:rPr>
              <a:t>:</a:t>
            </a:r>
          </a:p>
          <a:p>
            <a:pPr marL="285750" indent="-285750">
              <a:buFont typeface="Arial" panose="020B0604020202020204" pitchFamily="34" charset="0"/>
              <a:buChar char="•"/>
            </a:pPr>
            <a:r>
              <a:rPr lang="en-US" sz="1200" dirty="0">
                <a:solidFill>
                  <a:schemeClr val="tx1"/>
                </a:solidFill>
              </a:rPr>
              <a:t>B</a:t>
            </a:r>
            <a:r>
              <a:rPr lang="en-DE" sz="1200" dirty="0">
                <a:solidFill>
                  <a:schemeClr val="tx1"/>
                </a:solidFill>
              </a:rPr>
              <a:t>lack: part of the original model</a:t>
            </a:r>
          </a:p>
          <a:p>
            <a:pPr marL="285750" indent="-285750">
              <a:buFont typeface="Arial" panose="020B0604020202020204" pitchFamily="34" charset="0"/>
              <a:buChar char="•"/>
            </a:pPr>
            <a:r>
              <a:rPr lang="en-DE" sz="1200" dirty="0">
                <a:solidFill>
                  <a:schemeClr val="bg1">
                    <a:lumMod val="75000"/>
                  </a:schemeClr>
                </a:solidFill>
              </a:rPr>
              <a:t>Grey</a:t>
            </a:r>
            <a:r>
              <a:rPr lang="en-DE" sz="1200" dirty="0">
                <a:solidFill>
                  <a:schemeClr val="tx1"/>
                </a:solidFill>
              </a:rPr>
              <a:t>: not relevant for study context </a:t>
            </a:r>
          </a:p>
          <a:p>
            <a:pPr marL="285750" indent="-285750">
              <a:buFont typeface="Arial" panose="020B0604020202020204" pitchFamily="34" charset="0"/>
              <a:buChar char="•"/>
            </a:pPr>
            <a:r>
              <a:rPr lang="en-DE" sz="1200" dirty="0">
                <a:solidFill>
                  <a:schemeClr val="accent6"/>
                </a:solidFill>
              </a:rPr>
              <a:t>Green</a:t>
            </a:r>
            <a:r>
              <a:rPr lang="en-DE" sz="1200" dirty="0">
                <a:solidFill>
                  <a:schemeClr val="tx1"/>
                </a:solidFill>
              </a:rPr>
              <a:t>: additions</a:t>
            </a:r>
          </a:p>
          <a:p>
            <a:pPr marL="285750" indent="-285750">
              <a:buFont typeface="Arial" panose="020B0604020202020204" pitchFamily="34" charset="0"/>
              <a:buChar char="•"/>
            </a:pPr>
            <a:r>
              <a:rPr lang="en-DE" sz="1200" dirty="0">
                <a:solidFill>
                  <a:srgbClr val="FF0000"/>
                </a:solidFill>
              </a:rPr>
              <a:t>Red</a:t>
            </a:r>
            <a:r>
              <a:rPr lang="en-DE" sz="1200" dirty="0">
                <a:solidFill>
                  <a:schemeClr val="tx1"/>
                </a:solidFill>
              </a:rPr>
              <a:t>: needs to be manipulated</a:t>
            </a:r>
          </a:p>
        </p:txBody>
      </p:sp>
      <p:sp>
        <p:nvSpPr>
          <p:cNvPr id="3" name="Rectangle 2">
            <a:extLst>
              <a:ext uri="{FF2B5EF4-FFF2-40B4-BE49-F238E27FC236}">
                <a16:creationId xmlns:a16="http://schemas.microsoft.com/office/drawing/2014/main" id="{E022451F-EC3F-84AD-9207-5656C97370EA}"/>
              </a:ext>
            </a:extLst>
          </p:cNvPr>
          <p:cNvSpPr/>
          <p:nvPr/>
        </p:nvSpPr>
        <p:spPr>
          <a:xfrm>
            <a:off x="5556734" y="2885607"/>
            <a:ext cx="1758461" cy="26459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DE" sz="1000" u="sng" dirty="0">
                <a:solidFill>
                  <a:schemeClr val="tx1"/>
                </a:solidFill>
              </a:rPr>
              <a:t>Intention to learn</a:t>
            </a:r>
          </a:p>
        </p:txBody>
      </p:sp>
    </p:spTree>
    <p:extLst>
      <p:ext uri="{BB962C8B-B14F-4D97-AF65-F5344CB8AC3E}">
        <p14:creationId xmlns:p14="http://schemas.microsoft.com/office/powerpoint/2010/main" val="3293380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6DABA2-E5D9-C16E-DEC7-7669F5967F4D}"/>
              </a:ext>
            </a:extLst>
          </p:cNvPr>
          <p:cNvSpPr txBox="1"/>
          <p:nvPr/>
        </p:nvSpPr>
        <p:spPr>
          <a:xfrm>
            <a:off x="614597" y="467879"/>
            <a:ext cx="3873368" cy="369332"/>
          </a:xfrm>
          <a:prstGeom prst="rect">
            <a:avLst/>
          </a:prstGeom>
          <a:noFill/>
        </p:spPr>
        <p:txBody>
          <a:bodyPr wrap="none" rtlCol="0">
            <a:spAutoFit/>
          </a:bodyPr>
          <a:lstStyle/>
          <a:p>
            <a:r>
              <a:rPr lang="en-DE" dirty="0"/>
              <a:t>AI Attitudes Measurements (Medicine) </a:t>
            </a:r>
          </a:p>
        </p:txBody>
      </p:sp>
      <p:pic>
        <p:nvPicPr>
          <p:cNvPr id="7" name="Picture 6">
            <a:extLst>
              <a:ext uri="{FF2B5EF4-FFF2-40B4-BE49-F238E27FC236}">
                <a16:creationId xmlns:a16="http://schemas.microsoft.com/office/drawing/2014/main" id="{928D1627-D9D5-5DD0-4D21-E2A0CE16C231}"/>
              </a:ext>
            </a:extLst>
          </p:cNvPr>
          <p:cNvPicPr>
            <a:picLocks noChangeAspect="1"/>
          </p:cNvPicPr>
          <p:nvPr/>
        </p:nvPicPr>
        <p:blipFill>
          <a:blip r:embed="rId2"/>
          <a:stretch>
            <a:fillRect/>
          </a:stretch>
        </p:blipFill>
        <p:spPr>
          <a:xfrm>
            <a:off x="983001" y="1298105"/>
            <a:ext cx="4165600" cy="673100"/>
          </a:xfrm>
          <a:prstGeom prst="rect">
            <a:avLst/>
          </a:prstGeom>
        </p:spPr>
      </p:pic>
      <p:pic>
        <p:nvPicPr>
          <p:cNvPr id="8" name="Picture 7">
            <a:extLst>
              <a:ext uri="{FF2B5EF4-FFF2-40B4-BE49-F238E27FC236}">
                <a16:creationId xmlns:a16="http://schemas.microsoft.com/office/drawing/2014/main" id="{0CC545C8-A230-8F36-BB68-80BB3F56AB9E}"/>
              </a:ext>
            </a:extLst>
          </p:cNvPr>
          <p:cNvPicPr>
            <a:picLocks noChangeAspect="1"/>
          </p:cNvPicPr>
          <p:nvPr/>
        </p:nvPicPr>
        <p:blipFill>
          <a:blip r:embed="rId3"/>
          <a:stretch>
            <a:fillRect/>
          </a:stretch>
        </p:blipFill>
        <p:spPr>
          <a:xfrm>
            <a:off x="977350" y="2205955"/>
            <a:ext cx="1741521" cy="3590764"/>
          </a:xfrm>
          <a:prstGeom prst="rect">
            <a:avLst/>
          </a:prstGeom>
        </p:spPr>
      </p:pic>
      <p:sp>
        <p:nvSpPr>
          <p:cNvPr id="10" name="Rectangle 9">
            <a:extLst>
              <a:ext uri="{FF2B5EF4-FFF2-40B4-BE49-F238E27FC236}">
                <a16:creationId xmlns:a16="http://schemas.microsoft.com/office/drawing/2014/main" id="{28895936-BB57-02DE-DD0C-4CEC4E169DC9}"/>
              </a:ext>
            </a:extLst>
          </p:cNvPr>
          <p:cNvSpPr/>
          <p:nvPr/>
        </p:nvSpPr>
        <p:spPr>
          <a:xfrm>
            <a:off x="614597" y="1139252"/>
            <a:ext cx="4811842" cy="547141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 </a:t>
            </a:r>
          </a:p>
        </p:txBody>
      </p:sp>
      <p:sp>
        <p:nvSpPr>
          <p:cNvPr id="13" name="TextBox 12">
            <a:extLst>
              <a:ext uri="{FF2B5EF4-FFF2-40B4-BE49-F238E27FC236}">
                <a16:creationId xmlns:a16="http://schemas.microsoft.com/office/drawing/2014/main" id="{5F241FD3-3DBA-0AD3-2F26-ECD619AE7D1B}"/>
              </a:ext>
            </a:extLst>
          </p:cNvPr>
          <p:cNvSpPr txBox="1"/>
          <p:nvPr/>
        </p:nvSpPr>
        <p:spPr>
          <a:xfrm>
            <a:off x="574111" y="6251621"/>
            <a:ext cx="4892814" cy="276999"/>
          </a:xfrm>
          <a:prstGeom prst="rect">
            <a:avLst/>
          </a:prstGeom>
          <a:noFill/>
        </p:spPr>
        <p:txBody>
          <a:bodyPr wrap="none" rtlCol="0">
            <a:spAutoFit/>
          </a:bodyPr>
          <a:lstStyle/>
          <a:p>
            <a:r>
              <a:rPr lang="en-DE" sz="1200" dirty="0"/>
              <a:t>See also: </a:t>
            </a:r>
            <a:r>
              <a:rPr lang="en-US" sz="1200" dirty="0"/>
              <a:t>https://</a:t>
            </a:r>
            <a:r>
              <a:rPr lang="en-US" sz="1200" dirty="0" err="1"/>
              <a:t>www.birpublications.org</a:t>
            </a:r>
            <a:r>
              <a:rPr lang="en-US" sz="1200" dirty="0"/>
              <a:t>/</a:t>
            </a:r>
            <a:r>
              <a:rPr lang="en-US" sz="1200" dirty="0" err="1"/>
              <a:t>doi</a:t>
            </a:r>
            <a:r>
              <a:rPr lang="en-US" sz="1200" dirty="0"/>
              <a:t>/pdf/10.1259/dmfr.20200461</a:t>
            </a:r>
            <a:endParaRPr lang="en-DE" sz="1200" dirty="0"/>
          </a:p>
        </p:txBody>
      </p:sp>
    </p:spTree>
    <p:extLst>
      <p:ext uri="{BB962C8B-B14F-4D97-AF65-F5344CB8AC3E}">
        <p14:creationId xmlns:p14="http://schemas.microsoft.com/office/powerpoint/2010/main" val="3439760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6DABA2-E5D9-C16E-DEC7-7669F5967F4D}"/>
              </a:ext>
            </a:extLst>
          </p:cNvPr>
          <p:cNvSpPr txBox="1"/>
          <p:nvPr/>
        </p:nvSpPr>
        <p:spPr>
          <a:xfrm>
            <a:off x="614597" y="467879"/>
            <a:ext cx="3873368" cy="369332"/>
          </a:xfrm>
          <a:prstGeom prst="rect">
            <a:avLst/>
          </a:prstGeom>
          <a:noFill/>
        </p:spPr>
        <p:txBody>
          <a:bodyPr wrap="none" rtlCol="0">
            <a:spAutoFit/>
          </a:bodyPr>
          <a:lstStyle/>
          <a:p>
            <a:r>
              <a:rPr lang="en-DE" dirty="0"/>
              <a:t>AI Attitudes Measurements (Medicine) </a:t>
            </a:r>
          </a:p>
        </p:txBody>
      </p:sp>
      <p:pic>
        <p:nvPicPr>
          <p:cNvPr id="9" name="Picture 8">
            <a:extLst>
              <a:ext uri="{FF2B5EF4-FFF2-40B4-BE49-F238E27FC236}">
                <a16:creationId xmlns:a16="http://schemas.microsoft.com/office/drawing/2014/main" id="{62780F22-161F-826C-BC6D-76394F53C6F0}"/>
              </a:ext>
            </a:extLst>
          </p:cNvPr>
          <p:cNvPicPr>
            <a:picLocks noChangeAspect="1"/>
          </p:cNvPicPr>
          <p:nvPr/>
        </p:nvPicPr>
        <p:blipFill>
          <a:blip r:embed="rId2"/>
          <a:stretch>
            <a:fillRect/>
          </a:stretch>
        </p:blipFill>
        <p:spPr>
          <a:xfrm>
            <a:off x="614597" y="2213913"/>
            <a:ext cx="2578100" cy="4241800"/>
          </a:xfrm>
          <a:prstGeom prst="rect">
            <a:avLst/>
          </a:prstGeom>
        </p:spPr>
      </p:pic>
      <p:pic>
        <p:nvPicPr>
          <p:cNvPr id="11" name="Picture 10">
            <a:extLst>
              <a:ext uri="{FF2B5EF4-FFF2-40B4-BE49-F238E27FC236}">
                <a16:creationId xmlns:a16="http://schemas.microsoft.com/office/drawing/2014/main" id="{2724FE1B-6864-20AC-3BCF-97A6A6A40DF4}"/>
              </a:ext>
            </a:extLst>
          </p:cNvPr>
          <p:cNvPicPr>
            <a:picLocks noChangeAspect="1"/>
          </p:cNvPicPr>
          <p:nvPr/>
        </p:nvPicPr>
        <p:blipFill>
          <a:blip r:embed="rId3"/>
          <a:stretch>
            <a:fillRect/>
          </a:stretch>
        </p:blipFill>
        <p:spPr>
          <a:xfrm>
            <a:off x="614597" y="976933"/>
            <a:ext cx="3873368" cy="1200960"/>
          </a:xfrm>
          <a:prstGeom prst="rect">
            <a:avLst/>
          </a:prstGeom>
        </p:spPr>
      </p:pic>
      <p:sp>
        <p:nvSpPr>
          <p:cNvPr id="12" name="Rectangle 11">
            <a:extLst>
              <a:ext uri="{FF2B5EF4-FFF2-40B4-BE49-F238E27FC236}">
                <a16:creationId xmlns:a16="http://schemas.microsoft.com/office/drawing/2014/main" id="{A6BB324A-06E5-B0B8-0775-567661073B83}"/>
              </a:ext>
            </a:extLst>
          </p:cNvPr>
          <p:cNvSpPr/>
          <p:nvPr/>
        </p:nvSpPr>
        <p:spPr>
          <a:xfrm>
            <a:off x="614597" y="837211"/>
            <a:ext cx="4811842" cy="581749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4928401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6DABA2-E5D9-C16E-DEC7-7669F5967F4D}"/>
              </a:ext>
            </a:extLst>
          </p:cNvPr>
          <p:cNvSpPr txBox="1"/>
          <p:nvPr/>
        </p:nvSpPr>
        <p:spPr>
          <a:xfrm>
            <a:off x="614597" y="467879"/>
            <a:ext cx="3873368" cy="369332"/>
          </a:xfrm>
          <a:prstGeom prst="rect">
            <a:avLst/>
          </a:prstGeom>
          <a:noFill/>
        </p:spPr>
        <p:txBody>
          <a:bodyPr wrap="none" rtlCol="0">
            <a:spAutoFit/>
          </a:bodyPr>
          <a:lstStyle/>
          <a:p>
            <a:r>
              <a:rPr lang="en-DE" dirty="0"/>
              <a:t>AI Attitudes Measurements (Medicine) </a:t>
            </a:r>
          </a:p>
        </p:txBody>
      </p:sp>
      <p:sp>
        <p:nvSpPr>
          <p:cNvPr id="10" name="Rectangle 9">
            <a:extLst>
              <a:ext uri="{FF2B5EF4-FFF2-40B4-BE49-F238E27FC236}">
                <a16:creationId xmlns:a16="http://schemas.microsoft.com/office/drawing/2014/main" id="{28895936-BB57-02DE-DD0C-4CEC4E169DC9}"/>
              </a:ext>
            </a:extLst>
          </p:cNvPr>
          <p:cNvSpPr/>
          <p:nvPr/>
        </p:nvSpPr>
        <p:spPr>
          <a:xfrm>
            <a:off x="614596" y="1139252"/>
            <a:ext cx="6056027" cy="425720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2" name="Picture 1">
            <a:extLst>
              <a:ext uri="{FF2B5EF4-FFF2-40B4-BE49-F238E27FC236}">
                <a16:creationId xmlns:a16="http://schemas.microsoft.com/office/drawing/2014/main" id="{DC700BCA-03F7-D6E7-E063-1BE9ED149FCB}"/>
              </a:ext>
            </a:extLst>
          </p:cNvPr>
          <p:cNvPicPr>
            <a:picLocks noChangeAspect="1"/>
          </p:cNvPicPr>
          <p:nvPr/>
        </p:nvPicPr>
        <p:blipFill>
          <a:blip r:embed="rId2"/>
          <a:stretch>
            <a:fillRect/>
          </a:stretch>
        </p:blipFill>
        <p:spPr>
          <a:xfrm>
            <a:off x="897847" y="2554157"/>
            <a:ext cx="4914900" cy="2641600"/>
          </a:xfrm>
          <a:prstGeom prst="rect">
            <a:avLst/>
          </a:prstGeom>
        </p:spPr>
      </p:pic>
      <p:pic>
        <p:nvPicPr>
          <p:cNvPr id="3" name="Picture 2">
            <a:extLst>
              <a:ext uri="{FF2B5EF4-FFF2-40B4-BE49-F238E27FC236}">
                <a16:creationId xmlns:a16="http://schemas.microsoft.com/office/drawing/2014/main" id="{6E1F0A9D-E3DF-6A77-5A12-E681C2C54398}"/>
              </a:ext>
            </a:extLst>
          </p:cNvPr>
          <p:cNvPicPr>
            <a:picLocks noChangeAspect="1"/>
          </p:cNvPicPr>
          <p:nvPr/>
        </p:nvPicPr>
        <p:blipFill>
          <a:blip r:embed="rId3"/>
          <a:stretch>
            <a:fillRect/>
          </a:stretch>
        </p:blipFill>
        <p:spPr>
          <a:xfrm>
            <a:off x="764600" y="1361737"/>
            <a:ext cx="5384800" cy="1041400"/>
          </a:xfrm>
          <a:prstGeom prst="rect">
            <a:avLst/>
          </a:prstGeom>
        </p:spPr>
      </p:pic>
    </p:spTree>
    <p:extLst>
      <p:ext uri="{BB962C8B-B14F-4D97-AF65-F5344CB8AC3E}">
        <p14:creationId xmlns:p14="http://schemas.microsoft.com/office/powerpoint/2010/main" val="22233822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6DABA2-E5D9-C16E-DEC7-7669F5967F4D}"/>
              </a:ext>
            </a:extLst>
          </p:cNvPr>
          <p:cNvSpPr txBox="1"/>
          <p:nvPr/>
        </p:nvSpPr>
        <p:spPr>
          <a:xfrm>
            <a:off x="614597" y="467879"/>
            <a:ext cx="3873368" cy="369332"/>
          </a:xfrm>
          <a:prstGeom prst="rect">
            <a:avLst/>
          </a:prstGeom>
          <a:noFill/>
        </p:spPr>
        <p:txBody>
          <a:bodyPr wrap="none" rtlCol="0">
            <a:spAutoFit/>
          </a:bodyPr>
          <a:lstStyle/>
          <a:p>
            <a:r>
              <a:rPr lang="en-DE" dirty="0"/>
              <a:t>AI Attitudes Measurements (Medicine) </a:t>
            </a:r>
          </a:p>
        </p:txBody>
      </p:sp>
      <p:sp>
        <p:nvSpPr>
          <p:cNvPr id="10" name="Rectangle 9">
            <a:extLst>
              <a:ext uri="{FF2B5EF4-FFF2-40B4-BE49-F238E27FC236}">
                <a16:creationId xmlns:a16="http://schemas.microsoft.com/office/drawing/2014/main" id="{28895936-BB57-02DE-DD0C-4CEC4E169DC9}"/>
              </a:ext>
            </a:extLst>
          </p:cNvPr>
          <p:cNvSpPr/>
          <p:nvPr/>
        </p:nvSpPr>
        <p:spPr>
          <a:xfrm>
            <a:off x="614597" y="1244184"/>
            <a:ext cx="6056027" cy="514593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4" name="Picture 3">
            <a:extLst>
              <a:ext uri="{FF2B5EF4-FFF2-40B4-BE49-F238E27FC236}">
                <a16:creationId xmlns:a16="http://schemas.microsoft.com/office/drawing/2014/main" id="{56A3C054-8D3E-D065-F5EF-D913219CE26E}"/>
              </a:ext>
            </a:extLst>
          </p:cNvPr>
          <p:cNvPicPr>
            <a:picLocks noChangeAspect="1"/>
          </p:cNvPicPr>
          <p:nvPr/>
        </p:nvPicPr>
        <p:blipFill>
          <a:blip r:embed="rId2"/>
          <a:stretch>
            <a:fillRect/>
          </a:stretch>
        </p:blipFill>
        <p:spPr>
          <a:xfrm>
            <a:off x="789482" y="2335968"/>
            <a:ext cx="4419600" cy="3810000"/>
          </a:xfrm>
          <a:prstGeom prst="rect">
            <a:avLst/>
          </a:prstGeom>
        </p:spPr>
      </p:pic>
      <p:pic>
        <p:nvPicPr>
          <p:cNvPr id="6" name="Picture 5">
            <a:extLst>
              <a:ext uri="{FF2B5EF4-FFF2-40B4-BE49-F238E27FC236}">
                <a16:creationId xmlns:a16="http://schemas.microsoft.com/office/drawing/2014/main" id="{2E7E11C0-E3D5-F7FF-CC3C-8359826966DE}"/>
              </a:ext>
            </a:extLst>
          </p:cNvPr>
          <p:cNvPicPr>
            <a:picLocks noChangeAspect="1"/>
          </p:cNvPicPr>
          <p:nvPr/>
        </p:nvPicPr>
        <p:blipFill>
          <a:blip r:embed="rId3"/>
          <a:stretch>
            <a:fillRect/>
          </a:stretch>
        </p:blipFill>
        <p:spPr>
          <a:xfrm>
            <a:off x="789482" y="1375660"/>
            <a:ext cx="5486400" cy="723900"/>
          </a:xfrm>
          <a:prstGeom prst="rect">
            <a:avLst/>
          </a:prstGeom>
        </p:spPr>
      </p:pic>
    </p:spTree>
    <p:extLst>
      <p:ext uri="{BB962C8B-B14F-4D97-AF65-F5344CB8AC3E}">
        <p14:creationId xmlns:p14="http://schemas.microsoft.com/office/powerpoint/2010/main" val="2365559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6DABA2-E5D9-C16E-DEC7-7669F5967F4D}"/>
              </a:ext>
            </a:extLst>
          </p:cNvPr>
          <p:cNvSpPr txBox="1"/>
          <p:nvPr/>
        </p:nvSpPr>
        <p:spPr>
          <a:xfrm>
            <a:off x="614597" y="467879"/>
            <a:ext cx="3873368" cy="369332"/>
          </a:xfrm>
          <a:prstGeom prst="rect">
            <a:avLst/>
          </a:prstGeom>
          <a:noFill/>
        </p:spPr>
        <p:txBody>
          <a:bodyPr wrap="none" rtlCol="0">
            <a:spAutoFit/>
          </a:bodyPr>
          <a:lstStyle/>
          <a:p>
            <a:r>
              <a:rPr lang="en-DE" dirty="0"/>
              <a:t>AI Attitudes Measurements (Medicine) </a:t>
            </a:r>
          </a:p>
        </p:txBody>
      </p:sp>
      <p:sp>
        <p:nvSpPr>
          <p:cNvPr id="10" name="Rectangle 9">
            <a:extLst>
              <a:ext uri="{FF2B5EF4-FFF2-40B4-BE49-F238E27FC236}">
                <a16:creationId xmlns:a16="http://schemas.microsoft.com/office/drawing/2014/main" id="{28895936-BB57-02DE-DD0C-4CEC4E169DC9}"/>
              </a:ext>
            </a:extLst>
          </p:cNvPr>
          <p:cNvSpPr/>
          <p:nvPr/>
        </p:nvSpPr>
        <p:spPr>
          <a:xfrm>
            <a:off x="504668" y="1004341"/>
            <a:ext cx="9733614" cy="53857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2" name="Picture 1">
            <a:extLst>
              <a:ext uri="{FF2B5EF4-FFF2-40B4-BE49-F238E27FC236}">
                <a16:creationId xmlns:a16="http://schemas.microsoft.com/office/drawing/2014/main" id="{4ABB7520-A074-2EF7-B17D-07937CAEBA7F}"/>
              </a:ext>
            </a:extLst>
          </p:cNvPr>
          <p:cNvPicPr>
            <a:picLocks noChangeAspect="1"/>
          </p:cNvPicPr>
          <p:nvPr/>
        </p:nvPicPr>
        <p:blipFill>
          <a:blip r:embed="rId2"/>
          <a:stretch>
            <a:fillRect/>
          </a:stretch>
        </p:blipFill>
        <p:spPr>
          <a:xfrm>
            <a:off x="993619" y="2308090"/>
            <a:ext cx="4508500" cy="3873500"/>
          </a:xfrm>
          <a:prstGeom prst="rect">
            <a:avLst/>
          </a:prstGeom>
        </p:spPr>
      </p:pic>
      <p:pic>
        <p:nvPicPr>
          <p:cNvPr id="3" name="Picture 2">
            <a:extLst>
              <a:ext uri="{FF2B5EF4-FFF2-40B4-BE49-F238E27FC236}">
                <a16:creationId xmlns:a16="http://schemas.microsoft.com/office/drawing/2014/main" id="{824622AA-37BE-B19D-6949-649E46CD8DB8}"/>
              </a:ext>
            </a:extLst>
          </p:cNvPr>
          <p:cNvPicPr>
            <a:picLocks noChangeAspect="1"/>
          </p:cNvPicPr>
          <p:nvPr/>
        </p:nvPicPr>
        <p:blipFill>
          <a:blip r:embed="rId3"/>
          <a:stretch>
            <a:fillRect/>
          </a:stretch>
        </p:blipFill>
        <p:spPr>
          <a:xfrm>
            <a:off x="5675859" y="2362200"/>
            <a:ext cx="4318000" cy="1066800"/>
          </a:xfrm>
          <a:prstGeom prst="rect">
            <a:avLst/>
          </a:prstGeom>
        </p:spPr>
      </p:pic>
      <p:pic>
        <p:nvPicPr>
          <p:cNvPr id="7" name="Picture 6">
            <a:extLst>
              <a:ext uri="{FF2B5EF4-FFF2-40B4-BE49-F238E27FC236}">
                <a16:creationId xmlns:a16="http://schemas.microsoft.com/office/drawing/2014/main" id="{ABD1F23A-21C1-D5C3-C601-E865A00C69EB}"/>
              </a:ext>
            </a:extLst>
          </p:cNvPr>
          <p:cNvPicPr>
            <a:picLocks noChangeAspect="1"/>
          </p:cNvPicPr>
          <p:nvPr/>
        </p:nvPicPr>
        <p:blipFill>
          <a:blip r:embed="rId4"/>
          <a:stretch>
            <a:fillRect/>
          </a:stretch>
        </p:blipFill>
        <p:spPr>
          <a:xfrm>
            <a:off x="993619" y="1256166"/>
            <a:ext cx="4318000" cy="800100"/>
          </a:xfrm>
          <a:prstGeom prst="rect">
            <a:avLst/>
          </a:prstGeom>
        </p:spPr>
      </p:pic>
    </p:spTree>
    <p:extLst>
      <p:ext uri="{BB962C8B-B14F-4D97-AF65-F5344CB8AC3E}">
        <p14:creationId xmlns:p14="http://schemas.microsoft.com/office/powerpoint/2010/main" val="3725559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063E1-F761-53EB-D28A-F668FB0F6864}"/>
              </a:ext>
            </a:extLst>
          </p:cNvPr>
          <p:cNvSpPr>
            <a:spLocks noGrp="1"/>
          </p:cNvSpPr>
          <p:nvPr>
            <p:ph type="title"/>
          </p:nvPr>
        </p:nvSpPr>
        <p:spPr>
          <a:xfrm>
            <a:off x="838200" y="1926296"/>
            <a:ext cx="10515600" cy="1325563"/>
          </a:xfrm>
        </p:spPr>
        <p:txBody>
          <a:bodyPr/>
          <a:lstStyle/>
          <a:p>
            <a:pPr algn="ctr"/>
            <a:r>
              <a:rPr lang="en-DE" dirty="0"/>
              <a:t>1. The gap between artificial intelligence products and research in mental healthcare</a:t>
            </a:r>
          </a:p>
        </p:txBody>
      </p:sp>
    </p:spTree>
    <p:extLst>
      <p:ext uri="{BB962C8B-B14F-4D97-AF65-F5344CB8AC3E}">
        <p14:creationId xmlns:p14="http://schemas.microsoft.com/office/powerpoint/2010/main" val="18749240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6DABA2-E5D9-C16E-DEC7-7669F5967F4D}"/>
              </a:ext>
            </a:extLst>
          </p:cNvPr>
          <p:cNvSpPr txBox="1"/>
          <p:nvPr/>
        </p:nvSpPr>
        <p:spPr>
          <a:xfrm>
            <a:off x="614597" y="467879"/>
            <a:ext cx="3873368" cy="369332"/>
          </a:xfrm>
          <a:prstGeom prst="rect">
            <a:avLst/>
          </a:prstGeom>
          <a:noFill/>
        </p:spPr>
        <p:txBody>
          <a:bodyPr wrap="none" rtlCol="0">
            <a:spAutoFit/>
          </a:bodyPr>
          <a:lstStyle/>
          <a:p>
            <a:r>
              <a:rPr lang="en-DE" dirty="0"/>
              <a:t>AI Attitudes Measurements (Medicine) </a:t>
            </a:r>
          </a:p>
        </p:txBody>
      </p:sp>
      <p:sp>
        <p:nvSpPr>
          <p:cNvPr id="10" name="Rectangle 9">
            <a:extLst>
              <a:ext uri="{FF2B5EF4-FFF2-40B4-BE49-F238E27FC236}">
                <a16:creationId xmlns:a16="http://schemas.microsoft.com/office/drawing/2014/main" id="{28895936-BB57-02DE-DD0C-4CEC4E169DC9}"/>
              </a:ext>
            </a:extLst>
          </p:cNvPr>
          <p:cNvSpPr/>
          <p:nvPr/>
        </p:nvSpPr>
        <p:spPr>
          <a:xfrm>
            <a:off x="504668" y="1004341"/>
            <a:ext cx="5236565" cy="53857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4" name="Picture 3">
            <a:extLst>
              <a:ext uri="{FF2B5EF4-FFF2-40B4-BE49-F238E27FC236}">
                <a16:creationId xmlns:a16="http://schemas.microsoft.com/office/drawing/2014/main" id="{95D85444-6836-50E4-E811-8EC1E95B0AA0}"/>
              </a:ext>
            </a:extLst>
          </p:cNvPr>
          <p:cNvPicPr>
            <a:picLocks noChangeAspect="1"/>
          </p:cNvPicPr>
          <p:nvPr/>
        </p:nvPicPr>
        <p:blipFill>
          <a:blip r:embed="rId2"/>
          <a:stretch>
            <a:fillRect/>
          </a:stretch>
        </p:blipFill>
        <p:spPr>
          <a:xfrm>
            <a:off x="885967" y="2895693"/>
            <a:ext cx="3330627" cy="3494428"/>
          </a:xfrm>
          <a:prstGeom prst="rect">
            <a:avLst/>
          </a:prstGeom>
        </p:spPr>
      </p:pic>
      <p:pic>
        <p:nvPicPr>
          <p:cNvPr id="6" name="Picture 5">
            <a:extLst>
              <a:ext uri="{FF2B5EF4-FFF2-40B4-BE49-F238E27FC236}">
                <a16:creationId xmlns:a16="http://schemas.microsoft.com/office/drawing/2014/main" id="{E06D279B-39D6-BDB9-1F2A-08AF86C04BE8}"/>
              </a:ext>
            </a:extLst>
          </p:cNvPr>
          <p:cNvPicPr>
            <a:picLocks noChangeAspect="1"/>
          </p:cNvPicPr>
          <p:nvPr/>
        </p:nvPicPr>
        <p:blipFill>
          <a:blip r:embed="rId3"/>
          <a:stretch>
            <a:fillRect/>
          </a:stretch>
        </p:blipFill>
        <p:spPr>
          <a:xfrm>
            <a:off x="783115" y="1139099"/>
            <a:ext cx="4679670" cy="1394238"/>
          </a:xfrm>
          <a:prstGeom prst="rect">
            <a:avLst/>
          </a:prstGeom>
        </p:spPr>
      </p:pic>
    </p:spTree>
    <p:extLst>
      <p:ext uri="{BB962C8B-B14F-4D97-AF65-F5344CB8AC3E}">
        <p14:creationId xmlns:p14="http://schemas.microsoft.com/office/powerpoint/2010/main" val="31618098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6DABA2-E5D9-C16E-DEC7-7669F5967F4D}"/>
              </a:ext>
            </a:extLst>
          </p:cNvPr>
          <p:cNvSpPr txBox="1"/>
          <p:nvPr/>
        </p:nvSpPr>
        <p:spPr>
          <a:xfrm>
            <a:off x="614597" y="467879"/>
            <a:ext cx="3873368" cy="369332"/>
          </a:xfrm>
          <a:prstGeom prst="rect">
            <a:avLst/>
          </a:prstGeom>
          <a:noFill/>
        </p:spPr>
        <p:txBody>
          <a:bodyPr wrap="none" rtlCol="0">
            <a:spAutoFit/>
          </a:bodyPr>
          <a:lstStyle/>
          <a:p>
            <a:r>
              <a:rPr lang="en-DE" dirty="0"/>
              <a:t>AI Attitudes Measurements (Medicine) </a:t>
            </a:r>
          </a:p>
        </p:txBody>
      </p:sp>
      <p:sp>
        <p:nvSpPr>
          <p:cNvPr id="10" name="Rectangle 9">
            <a:extLst>
              <a:ext uri="{FF2B5EF4-FFF2-40B4-BE49-F238E27FC236}">
                <a16:creationId xmlns:a16="http://schemas.microsoft.com/office/drawing/2014/main" id="{28895936-BB57-02DE-DD0C-4CEC4E169DC9}"/>
              </a:ext>
            </a:extLst>
          </p:cNvPr>
          <p:cNvSpPr/>
          <p:nvPr/>
        </p:nvSpPr>
        <p:spPr>
          <a:xfrm>
            <a:off x="504668" y="1004341"/>
            <a:ext cx="5236565" cy="53857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2" name="Picture 1">
            <a:extLst>
              <a:ext uri="{FF2B5EF4-FFF2-40B4-BE49-F238E27FC236}">
                <a16:creationId xmlns:a16="http://schemas.microsoft.com/office/drawing/2014/main" id="{B754A7A5-5593-DE06-5802-E03E071FBCC6}"/>
              </a:ext>
            </a:extLst>
          </p:cNvPr>
          <p:cNvPicPr>
            <a:picLocks noChangeAspect="1"/>
          </p:cNvPicPr>
          <p:nvPr/>
        </p:nvPicPr>
        <p:blipFill>
          <a:blip r:embed="rId2"/>
          <a:stretch>
            <a:fillRect/>
          </a:stretch>
        </p:blipFill>
        <p:spPr>
          <a:xfrm>
            <a:off x="852685" y="2451414"/>
            <a:ext cx="4610100" cy="3746500"/>
          </a:xfrm>
          <a:prstGeom prst="rect">
            <a:avLst/>
          </a:prstGeom>
        </p:spPr>
      </p:pic>
      <p:pic>
        <p:nvPicPr>
          <p:cNvPr id="3" name="Picture 2">
            <a:extLst>
              <a:ext uri="{FF2B5EF4-FFF2-40B4-BE49-F238E27FC236}">
                <a16:creationId xmlns:a16="http://schemas.microsoft.com/office/drawing/2014/main" id="{08950D5C-9A7E-15A9-051A-A3DF09B99AFB}"/>
              </a:ext>
            </a:extLst>
          </p:cNvPr>
          <p:cNvPicPr>
            <a:picLocks noChangeAspect="1"/>
          </p:cNvPicPr>
          <p:nvPr/>
        </p:nvPicPr>
        <p:blipFill>
          <a:blip r:embed="rId3"/>
          <a:stretch>
            <a:fillRect/>
          </a:stretch>
        </p:blipFill>
        <p:spPr>
          <a:xfrm>
            <a:off x="852685" y="1340463"/>
            <a:ext cx="4593720" cy="918744"/>
          </a:xfrm>
          <a:prstGeom prst="rect">
            <a:avLst/>
          </a:prstGeom>
        </p:spPr>
      </p:pic>
    </p:spTree>
    <p:extLst>
      <p:ext uri="{BB962C8B-B14F-4D97-AF65-F5344CB8AC3E}">
        <p14:creationId xmlns:p14="http://schemas.microsoft.com/office/powerpoint/2010/main" val="26871621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6DABA2-E5D9-C16E-DEC7-7669F5967F4D}"/>
              </a:ext>
            </a:extLst>
          </p:cNvPr>
          <p:cNvSpPr txBox="1"/>
          <p:nvPr/>
        </p:nvSpPr>
        <p:spPr>
          <a:xfrm>
            <a:off x="614597" y="467879"/>
            <a:ext cx="3873368" cy="369332"/>
          </a:xfrm>
          <a:prstGeom prst="rect">
            <a:avLst/>
          </a:prstGeom>
          <a:noFill/>
        </p:spPr>
        <p:txBody>
          <a:bodyPr wrap="none" rtlCol="0">
            <a:spAutoFit/>
          </a:bodyPr>
          <a:lstStyle/>
          <a:p>
            <a:r>
              <a:rPr lang="en-DE" dirty="0"/>
              <a:t>AI Attitudes Measurements (Medicine) </a:t>
            </a:r>
          </a:p>
        </p:txBody>
      </p:sp>
      <p:sp>
        <p:nvSpPr>
          <p:cNvPr id="2" name="TextBox 1">
            <a:extLst>
              <a:ext uri="{FF2B5EF4-FFF2-40B4-BE49-F238E27FC236}">
                <a16:creationId xmlns:a16="http://schemas.microsoft.com/office/drawing/2014/main" id="{AF25B49A-32DE-AE7C-4499-CD80C6219CE5}"/>
              </a:ext>
            </a:extLst>
          </p:cNvPr>
          <p:cNvSpPr txBox="1"/>
          <p:nvPr/>
        </p:nvSpPr>
        <p:spPr>
          <a:xfrm>
            <a:off x="614597" y="1124262"/>
            <a:ext cx="6044283" cy="954107"/>
          </a:xfrm>
          <a:prstGeom prst="rect">
            <a:avLst/>
          </a:prstGeom>
          <a:noFill/>
        </p:spPr>
        <p:txBody>
          <a:bodyPr wrap="none" rtlCol="0">
            <a:spAutoFit/>
          </a:bodyPr>
          <a:lstStyle/>
          <a:p>
            <a:r>
              <a:rPr lang="en-DE" sz="1400" dirty="0"/>
              <a:t>Possible categories (Jungmann et al., 2020):</a:t>
            </a:r>
          </a:p>
          <a:p>
            <a:pPr marL="285750" indent="-285750">
              <a:buFont typeface="Arial" panose="020B0604020202020204" pitchFamily="34" charset="0"/>
              <a:buChar char="•"/>
            </a:pPr>
            <a:r>
              <a:rPr lang="en-DE" sz="1400" dirty="0"/>
              <a:t>Trust: “Recommendations of an AI system can be trusted”</a:t>
            </a:r>
          </a:p>
          <a:p>
            <a:pPr marL="285750" indent="-285750">
              <a:buFont typeface="Arial" panose="020B0604020202020204" pitchFamily="34" charset="0"/>
              <a:buChar char="•"/>
            </a:pPr>
            <a:r>
              <a:rPr lang="en-DE" sz="1400" dirty="0"/>
              <a:t>Efficiency benefits: “Mental health care becomes more efficient”</a:t>
            </a:r>
          </a:p>
          <a:p>
            <a:pPr marL="285750" indent="-285750">
              <a:buFont typeface="Arial" panose="020B0604020202020204" pitchFamily="34" charset="0"/>
              <a:buChar char="•"/>
            </a:pPr>
            <a:r>
              <a:rPr lang="en-DE" sz="1400" b="1" dirty="0"/>
              <a:t>Education: “AI should be included in the [psychology/ medical] curriculum”</a:t>
            </a:r>
          </a:p>
        </p:txBody>
      </p:sp>
    </p:spTree>
    <p:extLst>
      <p:ext uri="{BB962C8B-B14F-4D97-AF65-F5344CB8AC3E}">
        <p14:creationId xmlns:p14="http://schemas.microsoft.com/office/powerpoint/2010/main" val="2732774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75BDF-69E3-D94E-0BF1-CF3B66649D4C}"/>
              </a:ext>
            </a:extLst>
          </p:cNvPr>
          <p:cNvSpPr>
            <a:spLocks noGrp="1"/>
          </p:cNvSpPr>
          <p:nvPr>
            <p:ph type="title"/>
          </p:nvPr>
        </p:nvSpPr>
        <p:spPr/>
        <p:txBody>
          <a:bodyPr/>
          <a:lstStyle/>
          <a:p>
            <a:r>
              <a:rPr lang="en-DE" dirty="0"/>
              <a:t>The background</a:t>
            </a:r>
          </a:p>
        </p:txBody>
      </p:sp>
      <p:sp>
        <p:nvSpPr>
          <p:cNvPr id="3" name="Content Placeholder 2">
            <a:extLst>
              <a:ext uri="{FF2B5EF4-FFF2-40B4-BE49-F238E27FC236}">
                <a16:creationId xmlns:a16="http://schemas.microsoft.com/office/drawing/2014/main" id="{1430C6F0-12E2-9E3F-7E5D-A3D93E8F9D23}"/>
              </a:ext>
            </a:extLst>
          </p:cNvPr>
          <p:cNvSpPr>
            <a:spLocks noGrp="1"/>
          </p:cNvSpPr>
          <p:nvPr>
            <p:ph idx="1"/>
          </p:nvPr>
        </p:nvSpPr>
        <p:spPr>
          <a:xfrm>
            <a:off x="838200" y="1360314"/>
            <a:ext cx="10515600" cy="4351338"/>
          </a:xfrm>
        </p:spPr>
        <p:txBody>
          <a:bodyPr/>
          <a:lstStyle/>
          <a:p>
            <a:r>
              <a:rPr lang="en-DE" sz="2000" dirty="0"/>
              <a:t>Hundreds of research findings on AI technology for detection, diagnosis, treatment (selection), and improvement of mental healthcare</a:t>
            </a:r>
            <a:r>
              <a:rPr lang="en-DE" dirty="0"/>
              <a:t> </a:t>
            </a:r>
          </a:p>
        </p:txBody>
      </p:sp>
      <p:pic>
        <p:nvPicPr>
          <p:cNvPr id="4" name="Picture 3">
            <a:extLst>
              <a:ext uri="{FF2B5EF4-FFF2-40B4-BE49-F238E27FC236}">
                <a16:creationId xmlns:a16="http://schemas.microsoft.com/office/drawing/2014/main" id="{038EECB3-5C5D-6E8B-FB5F-C3A45DC58776}"/>
              </a:ext>
            </a:extLst>
          </p:cNvPr>
          <p:cNvPicPr>
            <a:picLocks noChangeAspect="1"/>
          </p:cNvPicPr>
          <p:nvPr/>
        </p:nvPicPr>
        <p:blipFill>
          <a:blip r:embed="rId2"/>
          <a:stretch>
            <a:fillRect/>
          </a:stretch>
        </p:blipFill>
        <p:spPr>
          <a:xfrm>
            <a:off x="1028618" y="2128121"/>
            <a:ext cx="5629507" cy="780195"/>
          </a:xfrm>
          <a:prstGeom prst="rect">
            <a:avLst/>
          </a:prstGeom>
          <a:ln>
            <a:solidFill>
              <a:schemeClr val="tx1"/>
            </a:solidFill>
          </a:ln>
        </p:spPr>
      </p:pic>
      <p:pic>
        <p:nvPicPr>
          <p:cNvPr id="5" name="Picture 4">
            <a:extLst>
              <a:ext uri="{FF2B5EF4-FFF2-40B4-BE49-F238E27FC236}">
                <a16:creationId xmlns:a16="http://schemas.microsoft.com/office/drawing/2014/main" id="{62E31745-005F-68EE-3E67-6921B39969D7}"/>
              </a:ext>
            </a:extLst>
          </p:cNvPr>
          <p:cNvPicPr>
            <a:picLocks noChangeAspect="1"/>
          </p:cNvPicPr>
          <p:nvPr/>
        </p:nvPicPr>
        <p:blipFill>
          <a:blip r:embed="rId3"/>
          <a:stretch>
            <a:fillRect/>
          </a:stretch>
        </p:blipFill>
        <p:spPr>
          <a:xfrm>
            <a:off x="1028618" y="3026697"/>
            <a:ext cx="4580829" cy="976061"/>
          </a:xfrm>
          <a:prstGeom prst="rect">
            <a:avLst/>
          </a:prstGeom>
          <a:ln>
            <a:solidFill>
              <a:schemeClr val="tx1"/>
            </a:solidFill>
          </a:ln>
        </p:spPr>
      </p:pic>
      <p:pic>
        <p:nvPicPr>
          <p:cNvPr id="6" name="Picture 5">
            <a:extLst>
              <a:ext uri="{FF2B5EF4-FFF2-40B4-BE49-F238E27FC236}">
                <a16:creationId xmlns:a16="http://schemas.microsoft.com/office/drawing/2014/main" id="{8F6C60E8-B097-3685-BFB4-40187D5B5BA9}"/>
              </a:ext>
            </a:extLst>
          </p:cNvPr>
          <p:cNvPicPr>
            <a:picLocks noChangeAspect="1"/>
          </p:cNvPicPr>
          <p:nvPr/>
        </p:nvPicPr>
        <p:blipFill>
          <a:blip r:embed="rId4"/>
          <a:stretch>
            <a:fillRect/>
          </a:stretch>
        </p:blipFill>
        <p:spPr>
          <a:xfrm>
            <a:off x="6825394" y="2128121"/>
            <a:ext cx="3631117" cy="802992"/>
          </a:xfrm>
          <a:prstGeom prst="rect">
            <a:avLst/>
          </a:prstGeom>
          <a:ln>
            <a:solidFill>
              <a:schemeClr val="tx1"/>
            </a:solidFill>
          </a:ln>
        </p:spPr>
      </p:pic>
      <p:pic>
        <p:nvPicPr>
          <p:cNvPr id="7" name="Picture 6">
            <a:extLst>
              <a:ext uri="{FF2B5EF4-FFF2-40B4-BE49-F238E27FC236}">
                <a16:creationId xmlns:a16="http://schemas.microsoft.com/office/drawing/2014/main" id="{7B0129F5-F22A-AD7E-FC93-75944CE9CF41}"/>
              </a:ext>
            </a:extLst>
          </p:cNvPr>
          <p:cNvPicPr>
            <a:picLocks noChangeAspect="1"/>
          </p:cNvPicPr>
          <p:nvPr/>
        </p:nvPicPr>
        <p:blipFill>
          <a:blip r:embed="rId5"/>
          <a:stretch>
            <a:fillRect/>
          </a:stretch>
        </p:blipFill>
        <p:spPr>
          <a:xfrm>
            <a:off x="5739083" y="3026697"/>
            <a:ext cx="5141174" cy="671561"/>
          </a:xfrm>
          <a:prstGeom prst="rect">
            <a:avLst/>
          </a:prstGeom>
          <a:ln>
            <a:solidFill>
              <a:schemeClr val="tx1"/>
            </a:solidFill>
          </a:ln>
        </p:spPr>
      </p:pic>
      <p:pic>
        <p:nvPicPr>
          <p:cNvPr id="10" name="Picture 9">
            <a:extLst>
              <a:ext uri="{FF2B5EF4-FFF2-40B4-BE49-F238E27FC236}">
                <a16:creationId xmlns:a16="http://schemas.microsoft.com/office/drawing/2014/main" id="{8703962E-4D3D-4B01-7262-5E1CB272C203}"/>
              </a:ext>
            </a:extLst>
          </p:cNvPr>
          <p:cNvPicPr>
            <a:picLocks noChangeAspect="1"/>
          </p:cNvPicPr>
          <p:nvPr/>
        </p:nvPicPr>
        <p:blipFill>
          <a:blip r:embed="rId6"/>
          <a:stretch>
            <a:fillRect/>
          </a:stretch>
        </p:blipFill>
        <p:spPr>
          <a:xfrm>
            <a:off x="5739083" y="3833195"/>
            <a:ext cx="4444328" cy="1178570"/>
          </a:xfrm>
          <a:prstGeom prst="rect">
            <a:avLst/>
          </a:prstGeom>
          <a:ln>
            <a:solidFill>
              <a:schemeClr val="tx1"/>
            </a:solidFill>
          </a:ln>
        </p:spPr>
      </p:pic>
      <p:pic>
        <p:nvPicPr>
          <p:cNvPr id="11" name="Picture 10">
            <a:extLst>
              <a:ext uri="{FF2B5EF4-FFF2-40B4-BE49-F238E27FC236}">
                <a16:creationId xmlns:a16="http://schemas.microsoft.com/office/drawing/2014/main" id="{84B56453-A6CD-7FE2-C3E4-453E00730C9A}"/>
              </a:ext>
            </a:extLst>
          </p:cNvPr>
          <p:cNvPicPr>
            <a:picLocks noChangeAspect="1"/>
          </p:cNvPicPr>
          <p:nvPr/>
        </p:nvPicPr>
        <p:blipFill>
          <a:blip r:embed="rId7"/>
          <a:stretch>
            <a:fillRect/>
          </a:stretch>
        </p:blipFill>
        <p:spPr>
          <a:xfrm>
            <a:off x="1028617" y="4117766"/>
            <a:ext cx="4580829" cy="1041195"/>
          </a:xfrm>
          <a:prstGeom prst="rect">
            <a:avLst/>
          </a:prstGeom>
          <a:ln>
            <a:solidFill>
              <a:schemeClr val="tx1"/>
            </a:solidFill>
          </a:ln>
        </p:spPr>
      </p:pic>
      <p:pic>
        <p:nvPicPr>
          <p:cNvPr id="8" name="Picture 7">
            <a:extLst>
              <a:ext uri="{FF2B5EF4-FFF2-40B4-BE49-F238E27FC236}">
                <a16:creationId xmlns:a16="http://schemas.microsoft.com/office/drawing/2014/main" id="{77F39D86-CFC5-136D-33D8-1E2ACD0386AA}"/>
              </a:ext>
            </a:extLst>
          </p:cNvPr>
          <p:cNvPicPr>
            <a:picLocks noChangeAspect="1"/>
          </p:cNvPicPr>
          <p:nvPr/>
        </p:nvPicPr>
        <p:blipFill>
          <a:blip r:embed="rId8"/>
          <a:stretch>
            <a:fillRect/>
          </a:stretch>
        </p:blipFill>
        <p:spPr>
          <a:xfrm>
            <a:off x="5739083" y="5122087"/>
            <a:ext cx="4251204" cy="1041195"/>
          </a:xfrm>
          <a:prstGeom prst="rect">
            <a:avLst/>
          </a:prstGeom>
          <a:ln>
            <a:solidFill>
              <a:schemeClr val="tx1"/>
            </a:solidFill>
          </a:ln>
        </p:spPr>
      </p:pic>
    </p:spTree>
    <p:extLst>
      <p:ext uri="{BB962C8B-B14F-4D97-AF65-F5344CB8AC3E}">
        <p14:creationId xmlns:p14="http://schemas.microsoft.com/office/powerpoint/2010/main" val="3878033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35897-B790-D39B-EE2C-4060776B00C8}"/>
              </a:ext>
            </a:extLst>
          </p:cNvPr>
          <p:cNvSpPr>
            <a:spLocks noGrp="1"/>
          </p:cNvSpPr>
          <p:nvPr>
            <p:ph type="title"/>
          </p:nvPr>
        </p:nvSpPr>
        <p:spPr/>
        <p:txBody>
          <a:bodyPr/>
          <a:lstStyle/>
          <a:p>
            <a:r>
              <a:rPr lang="en-DE" dirty="0"/>
              <a:t>Research in AI technology for mental healthcare</a:t>
            </a:r>
          </a:p>
        </p:txBody>
      </p:sp>
      <p:sp>
        <p:nvSpPr>
          <p:cNvPr id="3" name="Content Placeholder 2">
            <a:extLst>
              <a:ext uri="{FF2B5EF4-FFF2-40B4-BE49-F238E27FC236}">
                <a16:creationId xmlns:a16="http://schemas.microsoft.com/office/drawing/2014/main" id="{7970DF66-17FE-E0A7-1A13-78B004B80C33}"/>
              </a:ext>
            </a:extLst>
          </p:cNvPr>
          <p:cNvSpPr>
            <a:spLocks noGrp="1"/>
          </p:cNvSpPr>
          <p:nvPr>
            <p:ph idx="1"/>
          </p:nvPr>
        </p:nvSpPr>
        <p:spPr/>
        <p:txBody>
          <a:bodyPr/>
          <a:lstStyle/>
          <a:p>
            <a:r>
              <a:rPr lang="en-US" dirty="0" err="1"/>
              <a:t>Shatte</a:t>
            </a:r>
            <a:r>
              <a:rPr lang="en-US" dirty="0"/>
              <a:t> et al. (2019) identified 190 mental health tools aiming to detect and diagnose mental health conditions, 67 focused on prognosis, treatment and support, 26 on public health applications, and 17 on research and clinical administration</a:t>
            </a:r>
            <a:endParaRPr lang="en-DE" dirty="0"/>
          </a:p>
        </p:txBody>
      </p:sp>
    </p:spTree>
    <p:extLst>
      <p:ext uri="{BB962C8B-B14F-4D97-AF65-F5344CB8AC3E}">
        <p14:creationId xmlns:p14="http://schemas.microsoft.com/office/powerpoint/2010/main" val="27407450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EE535-6030-B652-6AE1-CBBDC96C6989}"/>
              </a:ext>
            </a:extLst>
          </p:cNvPr>
          <p:cNvSpPr>
            <a:spLocks noGrp="1"/>
          </p:cNvSpPr>
          <p:nvPr>
            <p:ph type="title"/>
          </p:nvPr>
        </p:nvSpPr>
        <p:spPr/>
        <p:txBody>
          <a:bodyPr/>
          <a:lstStyle/>
          <a:p>
            <a:r>
              <a:rPr lang="en-DE" dirty="0"/>
              <a:t>…at the same time </a:t>
            </a:r>
          </a:p>
        </p:txBody>
      </p:sp>
      <p:sp>
        <p:nvSpPr>
          <p:cNvPr id="3" name="Content Placeholder 2">
            <a:extLst>
              <a:ext uri="{FF2B5EF4-FFF2-40B4-BE49-F238E27FC236}">
                <a16:creationId xmlns:a16="http://schemas.microsoft.com/office/drawing/2014/main" id="{6D013E49-6E93-473F-3543-2D42F156AB51}"/>
              </a:ext>
            </a:extLst>
          </p:cNvPr>
          <p:cNvSpPr>
            <a:spLocks noGrp="1"/>
          </p:cNvSpPr>
          <p:nvPr>
            <p:ph idx="1"/>
          </p:nvPr>
        </p:nvSpPr>
        <p:spPr>
          <a:xfrm>
            <a:off x="737839" y="1504651"/>
            <a:ext cx="10515600" cy="4351338"/>
          </a:xfrm>
        </p:spPr>
        <p:txBody>
          <a:bodyPr/>
          <a:lstStyle/>
          <a:p>
            <a:r>
              <a:rPr lang="en-DE" dirty="0"/>
              <a:t>AI products available to mental health practitioners mainly focused on quality improvement of online CBT (barely diagnostics)</a:t>
            </a:r>
          </a:p>
          <a:p>
            <a:pPr marL="0" indent="0">
              <a:buNone/>
            </a:pPr>
            <a:r>
              <a:rPr lang="en-DE" dirty="0"/>
              <a:t> </a:t>
            </a:r>
          </a:p>
        </p:txBody>
      </p:sp>
      <p:pic>
        <p:nvPicPr>
          <p:cNvPr id="4" name="Picture 3">
            <a:extLst>
              <a:ext uri="{FF2B5EF4-FFF2-40B4-BE49-F238E27FC236}">
                <a16:creationId xmlns:a16="http://schemas.microsoft.com/office/drawing/2014/main" id="{3E7BC852-F9B9-EC2F-CF05-63FFEE3755DB}"/>
              </a:ext>
            </a:extLst>
          </p:cNvPr>
          <p:cNvPicPr>
            <a:picLocks noChangeAspect="1"/>
          </p:cNvPicPr>
          <p:nvPr/>
        </p:nvPicPr>
        <p:blipFill>
          <a:blip r:embed="rId2"/>
          <a:stretch>
            <a:fillRect/>
          </a:stretch>
        </p:blipFill>
        <p:spPr>
          <a:xfrm>
            <a:off x="635619" y="2862757"/>
            <a:ext cx="6096001" cy="2718429"/>
          </a:xfrm>
          <a:prstGeom prst="rect">
            <a:avLst/>
          </a:prstGeom>
        </p:spPr>
      </p:pic>
      <p:pic>
        <p:nvPicPr>
          <p:cNvPr id="5" name="Picture 4">
            <a:extLst>
              <a:ext uri="{FF2B5EF4-FFF2-40B4-BE49-F238E27FC236}">
                <a16:creationId xmlns:a16="http://schemas.microsoft.com/office/drawing/2014/main" id="{466119F3-82CE-DC4B-E6C0-54567F268A76}"/>
              </a:ext>
            </a:extLst>
          </p:cNvPr>
          <p:cNvPicPr>
            <a:picLocks noChangeAspect="1"/>
          </p:cNvPicPr>
          <p:nvPr/>
        </p:nvPicPr>
        <p:blipFill>
          <a:blip r:embed="rId3"/>
          <a:stretch>
            <a:fillRect/>
          </a:stretch>
        </p:blipFill>
        <p:spPr>
          <a:xfrm>
            <a:off x="2219093" y="3085429"/>
            <a:ext cx="6634564" cy="2953491"/>
          </a:xfrm>
          <a:prstGeom prst="rect">
            <a:avLst/>
          </a:prstGeom>
        </p:spPr>
      </p:pic>
      <p:pic>
        <p:nvPicPr>
          <p:cNvPr id="6" name="Picture 5">
            <a:extLst>
              <a:ext uri="{FF2B5EF4-FFF2-40B4-BE49-F238E27FC236}">
                <a16:creationId xmlns:a16="http://schemas.microsoft.com/office/drawing/2014/main" id="{C3E56809-83E1-AD60-766F-ECCC504B37C4}"/>
              </a:ext>
            </a:extLst>
          </p:cNvPr>
          <p:cNvPicPr>
            <a:picLocks noChangeAspect="1"/>
          </p:cNvPicPr>
          <p:nvPr/>
        </p:nvPicPr>
        <p:blipFill>
          <a:blip r:embed="rId4"/>
          <a:stretch>
            <a:fillRect/>
          </a:stretch>
        </p:blipFill>
        <p:spPr>
          <a:xfrm>
            <a:off x="4252308" y="3557656"/>
            <a:ext cx="5988227" cy="2953491"/>
          </a:xfrm>
          <a:prstGeom prst="rect">
            <a:avLst/>
          </a:prstGeom>
        </p:spPr>
      </p:pic>
    </p:spTree>
    <p:extLst>
      <p:ext uri="{BB962C8B-B14F-4D97-AF65-F5344CB8AC3E}">
        <p14:creationId xmlns:p14="http://schemas.microsoft.com/office/powerpoint/2010/main" val="1095169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982E1-0909-0B05-2796-2B9AA5B971DC}"/>
              </a:ext>
            </a:extLst>
          </p:cNvPr>
          <p:cNvSpPr>
            <a:spLocks noGrp="1"/>
          </p:cNvSpPr>
          <p:nvPr>
            <p:ph type="title"/>
          </p:nvPr>
        </p:nvSpPr>
        <p:spPr/>
        <p:txBody>
          <a:bodyPr/>
          <a:lstStyle/>
          <a:p>
            <a:r>
              <a:rPr lang="en-DE" dirty="0"/>
              <a:t>The idea</a:t>
            </a:r>
          </a:p>
        </p:txBody>
      </p:sp>
      <p:sp>
        <p:nvSpPr>
          <p:cNvPr id="3" name="Content Placeholder 2">
            <a:extLst>
              <a:ext uri="{FF2B5EF4-FFF2-40B4-BE49-F238E27FC236}">
                <a16:creationId xmlns:a16="http://schemas.microsoft.com/office/drawing/2014/main" id="{BD028106-2882-3AD1-0F08-5C5F176CD063}"/>
              </a:ext>
            </a:extLst>
          </p:cNvPr>
          <p:cNvSpPr>
            <a:spLocks noGrp="1"/>
          </p:cNvSpPr>
          <p:nvPr>
            <p:ph idx="1"/>
          </p:nvPr>
        </p:nvSpPr>
        <p:spPr/>
        <p:txBody>
          <a:bodyPr>
            <a:normAutofit fontScale="92500" lnSpcReduction="20000"/>
          </a:bodyPr>
          <a:lstStyle/>
          <a:p>
            <a:r>
              <a:rPr lang="en-US" dirty="0"/>
              <a:t>R</a:t>
            </a:r>
            <a:r>
              <a:rPr lang="en-DE" dirty="0"/>
              <a:t>eview of research on AI mental health technolgy/ algorithms and available products</a:t>
            </a:r>
          </a:p>
          <a:p>
            <a:r>
              <a:rPr lang="en-US" dirty="0"/>
              <a:t>Identification and exploration of two aspects of research – practice gap:</a:t>
            </a:r>
          </a:p>
          <a:p>
            <a:pPr lvl="1"/>
            <a:r>
              <a:rPr lang="en-US" dirty="0"/>
              <a:t>Products without scientific evidence</a:t>
            </a:r>
          </a:p>
          <a:p>
            <a:pPr lvl="1"/>
            <a:r>
              <a:rPr lang="en-US" dirty="0"/>
              <a:t>Scientific evidence not used in practice </a:t>
            </a:r>
          </a:p>
          <a:p>
            <a:r>
              <a:rPr lang="en-US" dirty="0"/>
              <a:t>Research Questions: </a:t>
            </a:r>
          </a:p>
          <a:p>
            <a:pPr lvl="1"/>
            <a:r>
              <a:rPr lang="en-US" dirty="0"/>
              <a:t>What is the focus of </a:t>
            </a:r>
            <a:r>
              <a:rPr lang="en-US" b="1" dirty="0"/>
              <a:t>research</a:t>
            </a:r>
            <a:r>
              <a:rPr lang="en-US" dirty="0"/>
              <a:t> on AI technology in mental healthcare (diagnosis, treatment, treatment selection, or care quality improvement)?</a:t>
            </a:r>
          </a:p>
          <a:p>
            <a:pPr lvl="1"/>
            <a:r>
              <a:rPr lang="en-US" dirty="0"/>
              <a:t>What is the focus of AI </a:t>
            </a:r>
            <a:r>
              <a:rPr lang="en-US" b="1" dirty="0"/>
              <a:t>products</a:t>
            </a:r>
            <a:r>
              <a:rPr lang="en-US" dirty="0"/>
              <a:t> in mental healthcare (diagnosis, treatment, treatment selection, or care quality improvement)?</a:t>
            </a:r>
          </a:p>
          <a:p>
            <a:pPr lvl="1"/>
            <a:r>
              <a:rPr lang="en-US" dirty="0"/>
              <a:t>How many products are backed up by scientific evidence? </a:t>
            </a:r>
          </a:p>
          <a:p>
            <a:pPr lvl="1"/>
            <a:r>
              <a:rPr lang="en-US" dirty="0"/>
              <a:t>What are the main reasons why researched technology/ algorithms are not used in practice? </a:t>
            </a:r>
            <a:endParaRPr lang="en-DE" dirty="0"/>
          </a:p>
        </p:txBody>
      </p:sp>
    </p:spTree>
    <p:extLst>
      <p:ext uri="{BB962C8B-B14F-4D97-AF65-F5344CB8AC3E}">
        <p14:creationId xmlns:p14="http://schemas.microsoft.com/office/powerpoint/2010/main" val="3805239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E01D0-3109-10A0-9D0D-C77897CC8608}"/>
              </a:ext>
            </a:extLst>
          </p:cNvPr>
          <p:cNvSpPr>
            <a:spLocks noGrp="1"/>
          </p:cNvSpPr>
          <p:nvPr>
            <p:ph type="title"/>
          </p:nvPr>
        </p:nvSpPr>
        <p:spPr/>
        <p:txBody>
          <a:bodyPr/>
          <a:lstStyle/>
          <a:p>
            <a:r>
              <a:rPr lang="en-DE" dirty="0"/>
              <a:t>Approach</a:t>
            </a:r>
          </a:p>
        </p:txBody>
      </p:sp>
      <p:sp>
        <p:nvSpPr>
          <p:cNvPr id="3" name="Content Placeholder 2">
            <a:extLst>
              <a:ext uri="{FF2B5EF4-FFF2-40B4-BE49-F238E27FC236}">
                <a16:creationId xmlns:a16="http://schemas.microsoft.com/office/drawing/2014/main" id="{316C8B73-C77D-C314-1499-89050F490301}"/>
              </a:ext>
            </a:extLst>
          </p:cNvPr>
          <p:cNvSpPr>
            <a:spLocks noGrp="1"/>
          </p:cNvSpPr>
          <p:nvPr>
            <p:ph idx="1"/>
          </p:nvPr>
        </p:nvSpPr>
        <p:spPr/>
        <p:txBody>
          <a:bodyPr>
            <a:normAutofit fontScale="92500" lnSpcReduction="20000"/>
          </a:bodyPr>
          <a:lstStyle/>
          <a:p>
            <a:pPr marL="0" indent="0">
              <a:buNone/>
            </a:pPr>
            <a:r>
              <a:rPr lang="en-DE" sz="1800" dirty="0"/>
              <a:t>1) Systematic literature search of mental health technology/algorithms (PubMed)</a:t>
            </a:r>
          </a:p>
          <a:p>
            <a:r>
              <a:rPr lang="en-DE" sz="1800" dirty="0"/>
              <a:t>Inclusion/ exclusion criteria:</a:t>
            </a:r>
          </a:p>
          <a:p>
            <a:pPr lvl="1"/>
            <a:r>
              <a:rPr lang="en-US" sz="1800" dirty="0"/>
              <a:t>M</a:t>
            </a:r>
            <a:r>
              <a:rPr lang="en-DE" sz="1800" dirty="0"/>
              <a:t>achine learning system for:</a:t>
            </a:r>
          </a:p>
          <a:p>
            <a:pPr lvl="2"/>
            <a:r>
              <a:rPr lang="en-US" sz="1800" dirty="0"/>
              <a:t>D</a:t>
            </a:r>
            <a:r>
              <a:rPr lang="en-DE" sz="1800" dirty="0"/>
              <a:t>etection/diagnosis</a:t>
            </a:r>
          </a:p>
          <a:p>
            <a:pPr lvl="2"/>
            <a:r>
              <a:rPr lang="en-US" sz="1800" dirty="0"/>
              <a:t>T</a:t>
            </a:r>
            <a:r>
              <a:rPr lang="en-DE" sz="1800" dirty="0"/>
              <a:t>reatment/ treatment selection </a:t>
            </a:r>
          </a:p>
          <a:p>
            <a:pPr lvl="2"/>
            <a:r>
              <a:rPr lang="en-US" sz="1800" dirty="0"/>
              <a:t>Practitioner training/ treatment quality improvement </a:t>
            </a:r>
          </a:p>
          <a:p>
            <a:pPr marL="914400" lvl="2" indent="0">
              <a:buNone/>
            </a:pPr>
            <a:r>
              <a:rPr lang="en-US" sz="1800" dirty="0"/>
              <a:t>In the mental healthcare area</a:t>
            </a:r>
            <a:r>
              <a:rPr lang="en-DE" sz="1800" dirty="0"/>
              <a:t> (Shatte et al. 2019): </a:t>
            </a:r>
          </a:p>
          <a:p>
            <a:pPr lvl="1"/>
            <a:r>
              <a:rPr lang="en-US" sz="1800" dirty="0"/>
              <a:t>U</a:t>
            </a:r>
            <a:r>
              <a:rPr lang="en-DE" sz="1800" dirty="0"/>
              <a:t>sed by primary </a:t>
            </a:r>
            <a:r>
              <a:rPr lang="en-DE" sz="1800"/>
              <a:t>mental healthcare </a:t>
            </a:r>
            <a:r>
              <a:rPr lang="en-DE" sz="1800" dirty="0"/>
              <a:t>providers (i.e., no chatbots, …) </a:t>
            </a:r>
          </a:p>
          <a:p>
            <a:pPr lvl="1"/>
            <a:r>
              <a:rPr lang="en-US" sz="1800" dirty="0"/>
              <a:t>D</a:t>
            </a:r>
            <a:r>
              <a:rPr lang="en-DE" sz="1800" dirty="0"/>
              <a:t>etection/diagnosis and treatment/ treatment selection </a:t>
            </a:r>
            <a:r>
              <a:rPr lang="en-US" sz="1800" dirty="0"/>
              <a:t>regarding </a:t>
            </a:r>
            <a:r>
              <a:rPr lang="en-DE" sz="1800" dirty="0"/>
              <a:t>DSM-5 diagnosis (excluding neurocognitive disorders like dementia)</a:t>
            </a:r>
          </a:p>
          <a:p>
            <a:pPr lvl="1"/>
            <a:r>
              <a:rPr lang="en-DE" sz="1800" dirty="0"/>
              <a:t>Not merely development paper (i.e., needs to include test dataset)</a:t>
            </a:r>
          </a:p>
          <a:p>
            <a:pPr lvl="1"/>
            <a:r>
              <a:rPr lang="en-DE" sz="1800" dirty="0"/>
              <a:t>Only published articles </a:t>
            </a:r>
          </a:p>
          <a:p>
            <a:pPr lvl="1"/>
            <a:r>
              <a:rPr lang="en-US" sz="1800" dirty="0"/>
              <a:t>P</a:t>
            </a:r>
            <a:r>
              <a:rPr lang="en-DE" sz="1800" dirty="0"/>
              <a:t>ublished in English or German</a:t>
            </a:r>
            <a:endParaRPr lang="en-US" sz="1800" dirty="0"/>
          </a:p>
          <a:p>
            <a:pPr marL="0" indent="0">
              <a:buNone/>
            </a:pPr>
            <a:r>
              <a:rPr lang="en-US" sz="1800" dirty="0"/>
              <a:t>2) Information collection mental health products </a:t>
            </a:r>
          </a:p>
          <a:p>
            <a:pPr marL="0" indent="0">
              <a:buNone/>
            </a:pPr>
            <a:r>
              <a:rPr lang="en-US" sz="1800" dirty="0"/>
              <a:t>3) Collect information from scientists and product developers </a:t>
            </a:r>
          </a:p>
          <a:p>
            <a:pPr marL="0" indent="0">
              <a:buNone/>
            </a:pPr>
            <a:r>
              <a:rPr lang="en-US" sz="1800" dirty="0"/>
              <a:t>4) Research-practice gap analysis </a:t>
            </a:r>
            <a:endParaRPr lang="en-DE" sz="1800" dirty="0"/>
          </a:p>
        </p:txBody>
      </p:sp>
    </p:spTree>
    <p:extLst>
      <p:ext uri="{BB962C8B-B14F-4D97-AF65-F5344CB8AC3E}">
        <p14:creationId xmlns:p14="http://schemas.microsoft.com/office/powerpoint/2010/main" val="930198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B5645-5C2D-8455-E5EC-A1C135163919}"/>
              </a:ext>
            </a:extLst>
          </p:cNvPr>
          <p:cNvSpPr>
            <a:spLocks noGrp="1"/>
          </p:cNvSpPr>
          <p:nvPr>
            <p:ph type="title"/>
          </p:nvPr>
        </p:nvSpPr>
        <p:spPr/>
        <p:txBody>
          <a:bodyPr>
            <a:normAutofit/>
          </a:bodyPr>
          <a:lstStyle/>
          <a:p>
            <a:r>
              <a:rPr lang="en-DE" sz="4000" dirty="0"/>
              <a:t>1) Information collection from scientific articles </a:t>
            </a:r>
          </a:p>
        </p:txBody>
      </p:sp>
      <p:sp>
        <p:nvSpPr>
          <p:cNvPr id="11" name="Content Placeholder 10">
            <a:extLst>
              <a:ext uri="{FF2B5EF4-FFF2-40B4-BE49-F238E27FC236}">
                <a16:creationId xmlns:a16="http://schemas.microsoft.com/office/drawing/2014/main" id="{BEFCF829-7EC9-C30E-6228-4E0B90F6B458}"/>
              </a:ext>
            </a:extLst>
          </p:cNvPr>
          <p:cNvSpPr>
            <a:spLocks noGrp="1"/>
          </p:cNvSpPr>
          <p:nvPr>
            <p:ph idx="1"/>
          </p:nvPr>
        </p:nvSpPr>
        <p:spPr>
          <a:xfrm>
            <a:off x="626327" y="1569148"/>
            <a:ext cx="10515600" cy="4351338"/>
          </a:xfrm>
        </p:spPr>
        <p:txBody>
          <a:bodyPr>
            <a:normAutofit/>
          </a:bodyPr>
          <a:lstStyle/>
          <a:p>
            <a:r>
              <a:rPr lang="en-DE" sz="2000" dirty="0"/>
              <a:t>Study information:</a:t>
            </a:r>
          </a:p>
          <a:p>
            <a:pPr lvl="1"/>
            <a:r>
              <a:rPr lang="en-DE" sz="1600" dirty="0"/>
              <a:t>Paper info (e.g., Publication year)</a:t>
            </a:r>
          </a:p>
          <a:p>
            <a:pPr lvl="1"/>
            <a:r>
              <a:rPr lang="en-DE" sz="1600" dirty="0"/>
              <a:t>Study setting (e.g., country, institute) </a:t>
            </a:r>
          </a:p>
          <a:p>
            <a:pPr lvl="1"/>
            <a:r>
              <a:rPr lang="en-DE" sz="1600" dirty="0"/>
              <a:t>Sample information (e.g., sample size, age, gender distribution)</a:t>
            </a:r>
          </a:p>
          <a:p>
            <a:pPr lvl="1"/>
            <a:r>
              <a:rPr lang="en-DE" sz="1600" dirty="0"/>
              <a:t>Goal of the algorithm </a:t>
            </a:r>
          </a:p>
          <a:p>
            <a:pPr lvl="1"/>
            <a:r>
              <a:rPr lang="en-DE" sz="1600" dirty="0"/>
              <a:t>Category (diagnosis, treatment)</a:t>
            </a:r>
          </a:p>
          <a:p>
            <a:pPr lvl="1"/>
            <a:r>
              <a:rPr lang="en-DE" sz="1600" dirty="0"/>
              <a:t>Raw data modality (e.g., written text)</a:t>
            </a:r>
          </a:p>
          <a:p>
            <a:pPr lvl="1"/>
            <a:r>
              <a:rPr lang="en-DE" sz="1600" dirty="0"/>
              <a:t>Best algorithm</a:t>
            </a:r>
          </a:p>
          <a:p>
            <a:pPr lvl="1"/>
            <a:r>
              <a:rPr lang="en-DE" sz="1600" dirty="0"/>
              <a:t>Selected predictors </a:t>
            </a:r>
          </a:p>
          <a:p>
            <a:pPr lvl="1"/>
            <a:r>
              <a:rPr lang="en-DE" sz="1600" dirty="0"/>
              <a:t>Performance (e.g., accuray, specificity) </a:t>
            </a:r>
          </a:p>
          <a:p>
            <a:r>
              <a:rPr lang="en-DE" sz="2000" dirty="0"/>
              <a:t>Author contact information</a:t>
            </a:r>
          </a:p>
          <a:p>
            <a:r>
              <a:rPr lang="en-DE" sz="2000" dirty="0"/>
              <a:t>(If available): Product information</a:t>
            </a:r>
          </a:p>
          <a:p>
            <a:pPr marL="0" indent="0">
              <a:buNone/>
            </a:pPr>
            <a:endParaRPr lang="en-DE" sz="2000" dirty="0"/>
          </a:p>
          <a:p>
            <a:pPr marL="0" indent="0">
              <a:buNone/>
            </a:pPr>
            <a:endParaRPr lang="en-DE" sz="2000" dirty="0"/>
          </a:p>
          <a:p>
            <a:endParaRPr lang="en-DE" dirty="0"/>
          </a:p>
          <a:p>
            <a:pPr marL="0" indent="0">
              <a:buNone/>
            </a:pPr>
            <a:endParaRPr lang="en-DE" dirty="0"/>
          </a:p>
        </p:txBody>
      </p:sp>
    </p:spTree>
    <p:extLst>
      <p:ext uri="{BB962C8B-B14F-4D97-AF65-F5344CB8AC3E}">
        <p14:creationId xmlns:p14="http://schemas.microsoft.com/office/powerpoint/2010/main" val="38134307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30433-C765-B53C-F500-02520D816A64}"/>
              </a:ext>
            </a:extLst>
          </p:cNvPr>
          <p:cNvSpPr>
            <a:spLocks noGrp="1"/>
          </p:cNvSpPr>
          <p:nvPr>
            <p:ph type="title"/>
          </p:nvPr>
        </p:nvSpPr>
        <p:spPr/>
        <p:txBody>
          <a:bodyPr>
            <a:normAutofit/>
          </a:bodyPr>
          <a:lstStyle/>
          <a:p>
            <a:r>
              <a:rPr lang="en-DE" sz="4000" dirty="0"/>
              <a:t>2) Information collection from products</a:t>
            </a:r>
          </a:p>
        </p:txBody>
      </p:sp>
      <p:sp>
        <p:nvSpPr>
          <p:cNvPr id="3" name="Content Placeholder 2">
            <a:extLst>
              <a:ext uri="{FF2B5EF4-FFF2-40B4-BE49-F238E27FC236}">
                <a16:creationId xmlns:a16="http://schemas.microsoft.com/office/drawing/2014/main" id="{EFA44B2D-1455-8786-8855-1F58F93A12DE}"/>
              </a:ext>
            </a:extLst>
          </p:cNvPr>
          <p:cNvSpPr>
            <a:spLocks noGrp="1"/>
          </p:cNvSpPr>
          <p:nvPr>
            <p:ph idx="1"/>
          </p:nvPr>
        </p:nvSpPr>
        <p:spPr>
          <a:xfrm>
            <a:off x="838200" y="1594624"/>
            <a:ext cx="10515600" cy="4582339"/>
          </a:xfrm>
        </p:spPr>
        <p:txBody>
          <a:bodyPr>
            <a:normAutofit fontScale="55000" lnSpcReduction="20000"/>
          </a:bodyPr>
          <a:lstStyle/>
          <a:p>
            <a:r>
              <a:rPr lang="en-DE" dirty="0"/>
              <a:t>Multiple sources (Google, twitter, newspaper reports…)</a:t>
            </a:r>
          </a:p>
          <a:p>
            <a:r>
              <a:rPr lang="en-DE" dirty="0"/>
              <a:t>Product information: </a:t>
            </a:r>
          </a:p>
          <a:p>
            <a:pPr lvl="1"/>
            <a:r>
              <a:rPr lang="en-DE" dirty="0"/>
              <a:t>Product name </a:t>
            </a:r>
          </a:p>
          <a:p>
            <a:pPr lvl="1"/>
            <a:r>
              <a:rPr lang="en-US" dirty="0"/>
              <a:t>C</a:t>
            </a:r>
            <a:r>
              <a:rPr lang="en-DE" dirty="0"/>
              <a:t>ompany </a:t>
            </a:r>
          </a:p>
          <a:p>
            <a:pPr lvl="1"/>
            <a:r>
              <a:rPr lang="en-DE" dirty="0"/>
              <a:t>Contact </a:t>
            </a:r>
          </a:p>
          <a:p>
            <a:pPr lvl="1"/>
            <a:r>
              <a:rPr lang="en-DE" dirty="0"/>
              <a:t>Disease targeted </a:t>
            </a:r>
          </a:p>
          <a:p>
            <a:pPr lvl="1"/>
            <a:r>
              <a:rPr lang="en-DE" dirty="0"/>
              <a:t>Key features (what does the product do?)</a:t>
            </a:r>
          </a:p>
          <a:p>
            <a:pPr lvl="1"/>
            <a:r>
              <a:rPr lang="en-DE" dirty="0"/>
              <a:t>Suggested use (product aim) </a:t>
            </a:r>
          </a:p>
          <a:p>
            <a:pPr lvl="1"/>
            <a:r>
              <a:rPr lang="en-DE" dirty="0"/>
              <a:t>Intended population </a:t>
            </a:r>
          </a:p>
          <a:p>
            <a:pPr lvl="1"/>
            <a:r>
              <a:rPr lang="en-DE" dirty="0"/>
              <a:t>Type of input data </a:t>
            </a:r>
          </a:p>
          <a:p>
            <a:pPr lvl="1"/>
            <a:r>
              <a:rPr lang="en-DE" dirty="0"/>
              <a:t>Type of output (e.g., app)</a:t>
            </a:r>
          </a:p>
          <a:p>
            <a:pPr lvl="1"/>
            <a:r>
              <a:rPr lang="en-DE" dirty="0"/>
              <a:t>Integration (e.g., clinical information system) </a:t>
            </a:r>
          </a:p>
          <a:p>
            <a:pPr lvl="1"/>
            <a:r>
              <a:rPr lang="en-DE" dirty="0"/>
              <a:t>Deployment (e.g., cloud-based) </a:t>
            </a:r>
          </a:p>
          <a:p>
            <a:pPr lvl="1"/>
            <a:r>
              <a:rPr lang="en-DE" dirty="0"/>
              <a:t>Analysis trigger (what does the clinician have to do to see results?)</a:t>
            </a:r>
          </a:p>
          <a:p>
            <a:pPr lvl="1"/>
            <a:r>
              <a:rPr lang="en-DE" dirty="0"/>
              <a:t>Processing time (how long does it take to see results after request) </a:t>
            </a:r>
          </a:p>
          <a:p>
            <a:pPr lvl="1"/>
            <a:r>
              <a:rPr lang="en-DE" dirty="0"/>
              <a:t>Certification (CE and FDA)</a:t>
            </a:r>
          </a:p>
          <a:p>
            <a:pPr lvl="1"/>
            <a:r>
              <a:rPr lang="en-DE" dirty="0"/>
              <a:t>On market since</a:t>
            </a:r>
          </a:p>
          <a:p>
            <a:pPr lvl="1"/>
            <a:r>
              <a:rPr lang="en-DE" dirty="0"/>
              <a:t>Countries present </a:t>
            </a:r>
          </a:p>
          <a:p>
            <a:pPr lvl="1"/>
            <a:r>
              <a:rPr lang="en-DE" dirty="0"/>
              <a:t>Pricing model </a:t>
            </a:r>
          </a:p>
          <a:p>
            <a:pPr lvl="1"/>
            <a:r>
              <a:rPr lang="en-DE" dirty="0"/>
              <a:t>Pricing basis </a:t>
            </a:r>
          </a:p>
        </p:txBody>
      </p:sp>
    </p:spTree>
    <p:extLst>
      <p:ext uri="{BB962C8B-B14F-4D97-AF65-F5344CB8AC3E}">
        <p14:creationId xmlns:p14="http://schemas.microsoft.com/office/powerpoint/2010/main" val="14395706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269</TotalTime>
  <Words>1102</Words>
  <Application>Microsoft Macintosh PowerPoint</Application>
  <PresentationFormat>Widescreen</PresentationFormat>
  <Paragraphs>148</Paragraphs>
  <Slides>22</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Research projects</vt:lpstr>
      <vt:lpstr>1. The gap between artificial intelligence products and research in mental healthcare</vt:lpstr>
      <vt:lpstr>The background</vt:lpstr>
      <vt:lpstr>Research in AI technology for mental healthcare</vt:lpstr>
      <vt:lpstr>…at the same time </vt:lpstr>
      <vt:lpstr>The idea</vt:lpstr>
      <vt:lpstr>Approach</vt:lpstr>
      <vt:lpstr>1) Information collection from scientific articles </vt:lpstr>
      <vt:lpstr>2) Information collection from products</vt:lpstr>
      <vt:lpstr>3) Contacting researchers and product developers  </vt:lpstr>
      <vt:lpstr>4) Research practice gap analysis </vt:lpstr>
      <vt:lpstr>2. Medical and psychology students’ attitude towards AI technology in mental healthcare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Anka K</dc:creator>
  <cp:lastModifiedBy>Anka K</cp:lastModifiedBy>
  <cp:revision>23</cp:revision>
  <dcterms:created xsi:type="dcterms:W3CDTF">2022-08-13T17:10:03Z</dcterms:created>
  <dcterms:modified xsi:type="dcterms:W3CDTF">2022-08-16T09:18:00Z</dcterms:modified>
</cp:coreProperties>
</file>

<file path=docProps/thumbnail.jpeg>
</file>